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462" r:id="rId3"/>
    <p:sldId id="463" r:id="rId4"/>
    <p:sldId id="328" r:id="rId5"/>
    <p:sldId id="533" r:id="rId6"/>
    <p:sldId id="577" r:id="rId7"/>
    <p:sldId id="578" r:id="rId8"/>
    <p:sldId id="579" r:id="rId9"/>
    <p:sldId id="567" r:id="rId10"/>
    <p:sldId id="589" r:id="rId11"/>
    <p:sldId id="534" r:id="rId12"/>
    <p:sldId id="536" r:id="rId13"/>
    <p:sldId id="537" r:id="rId14"/>
    <p:sldId id="538" r:id="rId15"/>
    <p:sldId id="539" r:id="rId16"/>
    <p:sldId id="550" r:id="rId17"/>
    <p:sldId id="592" r:id="rId18"/>
    <p:sldId id="540" r:id="rId19"/>
    <p:sldId id="551" r:id="rId20"/>
    <p:sldId id="568" r:id="rId21"/>
    <p:sldId id="569" r:id="rId22"/>
    <p:sldId id="570" r:id="rId23"/>
    <p:sldId id="571" r:id="rId24"/>
    <p:sldId id="572" r:id="rId25"/>
    <p:sldId id="573" r:id="rId26"/>
    <p:sldId id="615" r:id="rId27"/>
    <p:sldId id="611" r:id="rId28"/>
    <p:sldId id="622" r:id="rId29"/>
    <p:sldId id="575" r:id="rId30"/>
    <p:sldId id="628" r:id="rId31"/>
    <p:sldId id="629" r:id="rId32"/>
    <p:sldId id="630" r:id="rId33"/>
    <p:sldId id="631" r:id="rId34"/>
    <p:sldId id="617" r:id="rId35"/>
    <p:sldId id="616" r:id="rId36"/>
    <p:sldId id="618" r:id="rId37"/>
    <p:sldId id="619" r:id="rId38"/>
    <p:sldId id="623" r:id="rId39"/>
    <p:sldId id="624" r:id="rId40"/>
    <p:sldId id="625" r:id="rId41"/>
    <p:sldId id="586" r:id="rId42"/>
    <p:sldId id="535" r:id="rId43"/>
    <p:sldId id="543" r:id="rId44"/>
    <p:sldId id="553" r:id="rId45"/>
    <p:sldId id="580" r:id="rId46"/>
    <p:sldId id="350" r:id="rId47"/>
    <p:sldId id="351" r:id="rId48"/>
    <p:sldId id="472" r:id="rId49"/>
    <p:sldId id="642" r:id="rId50"/>
    <p:sldId id="542" r:id="rId51"/>
    <p:sldId id="545" r:id="rId52"/>
    <p:sldId id="639" r:id="rId53"/>
    <p:sldId id="640" r:id="rId54"/>
    <p:sldId id="626" r:id="rId55"/>
    <p:sldId id="613" r:id="rId56"/>
    <p:sldId id="614" r:id="rId57"/>
    <p:sldId id="546" r:id="rId58"/>
    <p:sldId id="632" r:id="rId59"/>
    <p:sldId id="576" r:id="rId60"/>
    <p:sldId id="610" r:id="rId61"/>
    <p:sldId id="554" r:id="rId62"/>
    <p:sldId id="544" r:id="rId63"/>
    <p:sldId id="552" r:id="rId64"/>
    <p:sldId id="627" r:id="rId65"/>
    <p:sldId id="609" r:id="rId66"/>
    <p:sldId id="605" r:id="rId67"/>
    <p:sldId id="606" r:id="rId68"/>
    <p:sldId id="636" r:id="rId69"/>
    <p:sldId id="541" r:id="rId70"/>
    <p:sldId id="556" r:id="rId71"/>
    <p:sldId id="557" r:id="rId72"/>
    <p:sldId id="637" r:id="rId73"/>
    <p:sldId id="558" r:id="rId74"/>
    <p:sldId id="600" r:id="rId75"/>
    <p:sldId id="612" r:id="rId76"/>
    <p:sldId id="601" r:id="rId77"/>
    <p:sldId id="633" r:id="rId78"/>
    <p:sldId id="635" r:id="rId79"/>
    <p:sldId id="603" r:id="rId80"/>
    <p:sldId id="559" r:id="rId81"/>
    <p:sldId id="560" r:id="rId82"/>
    <p:sldId id="561" r:id="rId83"/>
    <p:sldId id="562" r:id="rId84"/>
    <p:sldId id="563" r:id="rId85"/>
    <p:sldId id="564" r:id="rId86"/>
    <p:sldId id="608" r:id="rId87"/>
    <p:sldId id="565" r:id="rId88"/>
    <p:sldId id="566" r:id="rId89"/>
    <p:sldId id="587" r:id="rId90"/>
    <p:sldId id="638" r:id="rId91"/>
    <p:sldId id="641" r:id="rId92"/>
    <p:sldId id="607" r:id="rId93"/>
    <p:sldId id="588" r:id="rId94"/>
    <p:sldId id="596" r:id="rId95"/>
    <p:sldId id="604" r:id="rId96"/>
    <p:sldId id="599" r:id="rId97"/>
    <p:sldId id="597" r:id="rId98"/>
    <p:sldId id="598" r:id="rId99"/>
    <p:sldId id="528" r:id="rId100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D34"/>
    <a:srgbClr val="996633"/>
    <a:srgbClr val="18456E"/>
    <a:srgbClr val="3D5389"/>
    <a:srgbClr val="343E72"/>
    <a:srgbClr val="3333CC"/>
    <a:srgbClr val="3E4A88"/>
    <a:srgbClr val="445296"/>
    <a:srgbClr val="373EC9"/>
    <a:srgbClr val="2C4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31" autoAdjust="0"/>
  </p:normalViewPr>
  <p:slideViewPr>
    <p:cSldViewPr>
      <p:cViewPr>
        <p:scale>
          <a:sx n="75" d="100"/>
          <a:sy n="75" d="100"/>
        </p:scale>
        <p:origin x="1037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5077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1"/>
            <a:ext cx="2972098" cy="465077"/>
          </a:xfrm>
          <a:prstGeom prst="rect">
            <a:avLst/>
          </a:prstGeom>
        </p:spPr>
        <p:txBody>
          <a:bodyPr vert="horz" lIns="92398" tIns="46200" rIns="92398" bIns="4620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2A760CE-E8D1-4942-932A-D48DC2AC5101}" type="datetimeFigureOut">
              <a:rPr lang="en-US"/>
              <a:pPr>
                <a:defRPr/>
              </a:pPr>
              <a:t>6/12/2014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92398" tIns="46200" rIns="92398" bIns="4620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A8A4D7-A482-4F91-B1B1-F3E972220F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60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6138" cy="349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24394"/>
            <a:ext cx="5485805" cy="419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247"/>
            <a:ext cx="2972098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47247"/>
            <a:ext cx="2972098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B6CE36-5F6E-4147-82DB-7504176A08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24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594AEF9-82F6-4608-BE29-26BE3419EA2B}" type="slidenum">
              <a:rPr lang="en-US"/>
              <a:pPr eaLnBrk="1" hangingPunct="1"/>
              <a:t>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6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E3B8209-2735-47C6-BC37-9740EED5CFDB}" type="slidenum">
              <a:rPr lang="en-US"/>
              <a:pPr eaLnBrk="1" hangingPunct="1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06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8D2679-5853-484A-B925-A6D006A90621}" type="slidenum">
              <a:rPr lang="en-US"/>
              <a:pPr eaLnBrk="1" hangingPunct="1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58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BE8C61-59FF-4870-ABCE-F62E16086C64}" type="slidenum">
              <a:rPr lang="en-US"/>
              <a:pPr eaLnBrk="1" hangingPunct="1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7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4C0317-22BD-4BB5-8F03-6BB2CA8C04CB}" type="slidenum">
              <a:rPr lang="en-US"/>
              <a:pPr eaLnBrk="1" hangingPunct="1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13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463AB65-C4AD-4C3B-92D9-2160F5422E14}" type="slidenum">
              <a:rPr lang="en-US"/>
              <a:pPr eaLnBrk="1" hangingPunct="1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7FE68AC-ECE9-4F72-ABB7-55127EF8FDDE}" type="slidenum">
              <a:rPr lang="en-US"/>
              <a:pPr eaLnBrk="1" hangingPunct="1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1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B45B7-0A60-4681-A2A9-E08FE1928239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4617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illustrative</a:t>
            </a:r>
            <a:r>
              <a:rPr lang="en-US" baseline="0" dirty="0" smtClean="0"/>
              <a:t> cross section of bioretention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CE36-5F6E-4147-82DB-7504176A08E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21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E3B8209-2735-47C6-BC37-9740EED5CFDB}" type="slidenum">
              <a:rPr lang="en-US"/>
              <a:pPr eaLnBrk="1" hangingPunct="1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26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7F36DE-D8CC-4A63-A5BB-28470E17E6B4}" type="slidenum">
              <a:rPr lang="en-US"/>
              <a:pPr eaLnBrk="1" hangingPunct="1"/>
              <a:t>43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88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45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Perverse</a:t>
            </a:r>
            <a:r>
              <a:rPr lang="en-US" baseline="0" dirty="0" smtClean="0"/>
              <a:t> incentive to build on undeveloped portion of 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CE36-5F6E-4147-82DB-7504176A08E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4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4F053FA-F75F-44BF-928A-957898DC2255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49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D8EA040-6962-4613-BF64-85DACE52C33B}" type="slidenum">
              <a:rPr lang="en-US"/>
              <a:pPr eaLnBrk="1" hangingPunct="1"/>
              <a:t>47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anose="020B0604020202020204" pitchFamily="34" charset="0"/>
              </a:rPr>
              <a:t>Note some require, some don’t</a:t>
            </a:r>
            <a:r>
              <a:rPr lang="en-US" baseline="0" dirty="0" smtClean="0">
                <a:latin typeface="Arial" panose="020B0604020202020204" pitchFamily="34" charset="0"/>
              </a:rPr>
              <a:t> pre-application meeting.</a:t>
            </a:r>
            <a:endParaRPr 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787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3A2A6-965F-4D3C-824D-B1A855753E22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479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work to do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CE36-5F6E-4147-82DB-7504176A08E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6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FFE33-990B-4376-B832-FD325D60A7A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87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0C554-C4A5-4EC6-9348-DFBC26F0A06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76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FFE33-990B-4376-B832-FD325D60A7AA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06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B45B7-0A60-4681-A2A9-E08FE1928239}" type="slidenum">
              <a:rPr lang="en-US" smtClean="0"/>
              <a:pPr/>
              <a:t>77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498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B45B7-0A60-4681-A2A9-E08FE1928239}" type="slidenum">
              <a:rPr lang="en-US" smtClean="0"/>
              <a:pPr/>
              <a:t>78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998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3370B5-5695-486A-A6D5-3654CB3973A9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68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540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55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18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8786E-F82E-4AC9-AFE9-1C9C67C0622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3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CE36-5F6E-4147-82DB-7504176A08EE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9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significant problems are removal or alteration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CE36-5F6E-4147-82DB-7504176A08EE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7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93ADF6-8D65-4EE7-A1EA-262C9BDFA6D1}" type="slidenum">
              <a:rPr lang="en-US"/>
              <a:pPr eaLnBrk="1" hangingPunct="1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79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anose="020B0604020202020204" pitchFamily="34" charset="0"/>
              </a:rPr>
              <a:t>The pictures relate to items #1, #4, and #6 in the table.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67372D-FD4F-4011-9979-3959851939F5}" type="slidenum">
              <a:rPr lang="en-US"/>
              <a:pPr eaLnBrk="1" hangingPunct="1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BA07AF-F605-4F4D-BEBD-94470CA024BB}" type="slidenum">
              <a:rPr lang="en-US"/>
              <a:pPr eaLnBrk="1" hangingPunct="1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D8F11-8D42-4EEE-9D7D-7D02B5192CF9}" type="slidenum">
              <a:rPr lang="en-US"/>
              <a:pPr/>
              <a:t>12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3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B1B65-960C-430F-8DB0-4003EC7BA50A}" type="slidenum">
              <a:rPr lang="en-US"/>
              <a:pPr/>
              <a:t>13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purpose and approach of Guidebook – promoting conversation between applicant and reviewer. Framework for using the flexibility and resolving ambiguities within the Permit. Where ambiguities come from (some unintentional, some negotiated).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6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1B1B65-960C-430F-8DB0-4003EC7BA50A}" type="slidenum">
              <a:rPr lang="en-US"/>
              <a:pPr/>
              <a:t>14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9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F61763-31AF-47B2-9F83-1271400DC7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2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907EA5-4344-412C-A808-972AAA1C88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7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C48D9-117F-451B-9F9A-52BAC4F945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59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5B98B-F05B-42DA-A0D9-B149FAB32D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23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CBD92-69A8-4C60-AEC8-EB5DA0A37A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4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5D36B-CE2D-4A88-83D8-C9453D8059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ED930-0375-49F4-B3CB-6DE927F94D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BD7E51-5D72-4E42-9332-8EFF7F17E6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9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2F4CF-3EB0-4160-BAF5-28C6568CC3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3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99BF68-9BD6-40E4-8D6F-3CD8D4C8F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B8111-FB3C-4AA5-B9BA-243DCC8469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391A6-867C-4A5E-9246-B6D943CE57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93472-0798-43ED-B1A6-6B1462AC7B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7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90269-C745-4E51-A0DD-FD9AA00E1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1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1076F-20C6-4879-AB54-3C8371AC8E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0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87CA8-E87F-4138-AAD7-C3F3FF9DE7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6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635CF-2AA6-48E2-9CD7-1D59176725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9D97F2-B4EE-44D2-9847-3D7140DEED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4DD34"/>
          </a:solidFill>
          <a:latin typeface="Franklin Gothic Heavy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n"/>
        <a:defRPr sz="3600" b="1">
          <a:solidFill>
            <a:srgbClr val="F4DD3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n"/>
        <a:defRPr sz="3200" b="1">
          <a:solidFill>
            <a:srgbClr val="F4DD3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F4DD3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F4DD3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rgbClr val="F4DD3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F4DD3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F4DD3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F4DD3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 b="1">
          <a:solidFill>
            <a:srgbClr val="F4DD34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w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0.png"/><Relationship Id="rId4" Type="http://schemas.microsoft.com/office/2007/relationships/hdphoto" Target="../media/hdphoto3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9248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Low Impact Development</a:t>
            </a:r>
            <a:br>
              <a:rPr lang="en-US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i="1" dirty="0" smtClean="0"/>
              <a:t>Planning, Design, and Construction</a:t>
            </a:r>
            <a:br>
              <a:rPr lang="en-US" sz="3600" i="1" dirty="0" smtClean="0"/>
            </a:br>
            <a:r>
              <a:rPr lang="en-US" sz="3600" i="1" dirty="0" smtClean="0"/>
              <a:t>for Compliance with</a:t>
            </a:r>
            <a:br>
              <a:rPr lang="en-US" sz="3600" i="1" dirty="0" smtClean="0"/>
            </a:br>
            <a:r>
              <a:rPr lang="en-US" sz="3600" i="1" dirty="0" smtClean="0"/>
              <a:t>MRP Provision C.3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572000"/>
            <a:ext cx="7543800" cy="16764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400" dirty="0" smtClean="0"/>
          </a:p>
          <a:p>
            <a:pPr algn="l" eaLnBrk="1" hangingPunct="1">
              <a:lnSpc>
                <a:spcPct val="80000"/>
              </a:lnSpc>
            </a:pPr>
            <a:r>
              <a:rPr lang="en-US" sz="2400" dirty="0" smtClean="0"/>
              <a:t>Dan Cloak, Principal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400" dirty="0" smtClean="0"/>
              <a:t>Dan Cloak Environmental Consulting</a:t>
            </a:r>
          </a:p>
          <a:p>
            <a:pPr algn="l" eaLnBrk="1" hangingPunct="1">
              <a:lnSpc>
                <a:spcPct val="80000"/>
              </a:lnSpc>
            </a:pPr>
            <a:r>
              <a:rPr lang="en-US" sz="2400" dirty="0" smtClean="0"/>
              <a:t>June 12,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raphicslava.com/wp-content/uploads/2012/12/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557"/>
            <a:ext cx="9056337" cy="60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984"/>
            <a:ext cx="9170100" cy="19890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ROW and Drainage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C.3 Background &amp; Update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LID Planning, Design, and </a:t>
            </a:r>
            <a:r>
              <a:rPr lang="en-US" dirty="0" smtClean="0"/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C.3 Regulatory History</a:t>
            </a:r>
            <a:endParaRPr lang="en-US" dirty="0"/>
          </a:p>
        </p:txBody>
      </p:sp>
      <p:graphicFrame>
        <p:nvGraphicFramePr>
          <p:cNvPr id="56591" name="Group 2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316833"/>
              </p:ext>
            </p:extLst>
          </p:nvPr>
        </p:nvGraphicFramePr>
        <p:xfrm>
          <a:off x="457200" y="1600200"/>
          <a:ext cx="7620000" cy="4332605"/>
        </p:xfrm>
        <a:graphic>
          <a:graphicData uri="http://schemas.openxmlformats.org/drawingml/2006/table">
            <a:tbl>
              <a:tblPr/>
              <a:tblGrid>
                <a:gridCol w="1143000"/>
                <a:gridCol w="6477000"/>
              </a:tblGrid>
              <a:tr h="801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1987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Congress adds Section 402(p) to Clean Water Act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3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1990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USEPA regulations require states to issue </a:t>
                      </a:r>
                      <a:r>
                        <a:rPr kumimoji="0" lang="en-US" sz="2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</a:t>
                      </a: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NPDES permits to large municipalities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1990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Water Board issues first Bay Area </a:t>
                      </a:r>
                      <a:r>
                        <a:rPr kumimoji="0" lang="en-US" sz="2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stormwater</a:t>
                      </a: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NPDES permits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0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2000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State Water Resources Control Board “Bellflower decision” confirms municipalities must require new developments to treat runoff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632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C.3 Regulatory History</a:t>
            </a:r>
            <a:endParaRPr lang="en-US"/>
          </a:p>
        </p:txBody>
      </p:sp>
      <p:graphicFrame>
        <p:nvGraphicFramePr>
          <p:cNvPr id="83000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6002664"/>
              </p:ext>
            </p:extLst>
          </p:nvPr>
        </p:nvGraphicFramePr>
        <p:xfrm>
          <a:off x="457200" y="1600200"/>
          <a:ext cx="7620000" cy="4373880"/>
        </p:xfrm>
        <a:graphic>
          <a:graphicData uri="http://schemas.openxmlformats.org/drawingml/2006/table">
            <a:tbl>
              <a:tblPr/>
              <a:tblGrid>
                <a:gridCol w="1143000"/>
                <a:gridCol w="6477000"/>
              </a:tblGrid>
              <a:tr h="990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2003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Regional Water Board adds Provision C.3 to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stormwater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 permit for Contra Costa municipalities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968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2005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C.3 implementation begins for projects creating or replacing an acre or more of impervious area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54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2006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Water Board adopts Contra Costa’s Hydrograph Modification Management Plan and requirements take effect. C.3 threshold for treatment requirements drops from one acre to 10,000 square feet of impervious area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C.3 Regulatory History</a:t>
            </a:r>
            <a:endParaRPr lang="en-US"/>
          </a:p>
        </p:txBody>
      </p:sp>
      <p:graphicFrame>
        <p:nvGraphicFramePr>
          <p:cNvPr id="83000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004010"/>
              </p:ext>
            </p:extLst>
          </p:nvPr>
        </p:nvGraphicFramePr>
        <p:xfrm>
          <a:off x="457200" y="1600200"/>
          <a:ext cx="7781749" cy="4876799"/>
        </p:xfrm>
        <a:graphic>
          <a:graphicData uri="http://schemas.openxmlformats.org/drawingml/2006/table">
            <a:tbl>
              <a:tblPr/>
              <a:tblGrid>
                <a:gridCol w="1078971"/>
                <a:gridCol w="6702778"/>
              </a:tblGrid>
              <a:tr h="19566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2009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Municipal Regional Permit adopted, including LID requirements. Threshold for some land uses lowered to 5,000 SF of impervious area. Contra Costa develops current HMP sizing factors and calculator.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7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MRP amended, including “Special Projects” categories. LID requirements take effect, including feasibility tests for infiltration and harvesting/reuse.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2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marL="84667" marR="8466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Municipal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permittees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 assessed implementation of feasibility tests and recommended allowing bioretention as a first choice for LID treatment.</a:t>
                      </a:r>
                    </a:p>
                  </a:txBody>
                  <a:tcPr marL="84667" marR="8466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LID treatment is required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Runoff may be reduced or dispersed as detailed in the </a:t>
            </a:r>
            <a:r>
              <a:rPr lang="en-US" sz="2000" i="1" dirty="0" smtClean="0">
                <a:solidFill>
                  <a:schemeClr val="bg1"/>
                </a:solidFill>
              </a:rPr>
              <a:t>Stormwater C.3 Guidebook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Bioretention is LID and may be used without </a:t>
            </a:r>
            <a:r>
              <a:rPr lang="en-US" sz="2000" dirty="0">
                <a:solidFill>
                  <a:schemeClr val="bg1"/>
                </a:solidFill>
              </a:rPr>
              <a:t>a feasibility test</a:t>
            </a:r>
          </a:p>
          <a:p>
            <a:r>
              <a:rPr lang="en-US" sz="2400" dirty="0">
                <a:solidFill>
                  <a:schemeClr val="bg1"/>
                </a:solidFill>
              </a:rPr>
              <a:t>Bioretention facilities must </a:t>
            </a:r>
            <a:r>
              <a:rPr lang="en-US" sz="2400" dirty="0" smtClean="0">
                <a:solidFill>
                  <a:schemeClr val="bg1"/>
                </a:solidFill>
              </a:rPr>
              <a:t>meet specific </a:t>
            </a:r>
            <a:r>
              <a:rPr lang="en-US" sz="2400" dirty="0">
                <a:solidFill>
                  <a:schemeClr val="bg1"/>
                </a:solidFill>
              </a:rPr>
              <a:t>design </a:t>
            </a:r>
            <a:r>
              <a:rPr lang="en-US" sz="2400" dirty="0" smtClean="0">
                <a:solidFill>
                  <a:schemeClr val="bg1"/>
                </a:solidFill>
              </a:rPr>
              <a:t>criteria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12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"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gravel storage layer </a:t>
            </a:r>
            <a:r>
              <a:rPr lang="en-US" sz="2000" dirty="0" smtClean="0">
                <a:solidFill>
                  <a:schemeClr val="bg1"/>
                </a:solidFill>
              </a:rPr>
              <a:t>underneath entire area,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with </a:t>
            </a:r>
            <a:r>
              <a:rPr lang="en-US" sz="2000" dirty="0">
                <a:solidFill>
                  <a:schemeClr val="bg1"/>
                </a:solidFill>
              </a:rPr>
              <a:t>underdrain at the top</a:t>
            </a:r>
          </a:p>
          <a:p>
            <a:pPr marL="342900" lvl="1" indent="-342900"/>
            <a:r>
              <a:rPr lang="en-US" sz="2400" dirty="0" smtClean="0">
                <a:solidFill>
                  <a:schemeClr val="bg1"/>
                </a:solidFill>
                <a:ea typeface="+mn-ea"/>
                <a:cs typeface="+mn-cs"/>
              </a:rPr>
              <a:t>Vault-based </a:t>
            </a:r>
            <a:r>
              <a:rPr lang="en-US" sz="2400" dirty="0">
                <a:solidFill>
                  <a:schemeClr val="bg1"/>
                </a:solidFill>
                <a:ea typeface="+mn-ea"/>
                <a:cs typeface="+mn-cs"/>
              </a:rPr>
              <a:t>filters or tree-well-type </a:t>
            </a:r>
            <a:r>
              <a:rPr lang="en-US" sz="2400" dirty="0" err="1" smtClean="0">
                <a:solidFill>
                  <a:schemeClr val="bg1"/>
                </a:solidFill>
                <a:ea typeface="+mn-ea"/>
                <a:cs typeface="+mn-cs"/>
              </a:rPr>
              <a:t>biofilters</a:t>
            </a:r>
            <a:r>
              <a:rPr lang="en-US" sz="2400" dirty="0" smtClean="0">
                <a:solidFill>
                  <a:schemeClr val="bg1"/>
                </a:solidFill>
                <a:ea typeface="+mn-ea"/>
                <a:cs typeface="+mn-cs"/>
              </a:rPr>
              <a:t> may be used only on “Special Projects,”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Only for a portion of impervious </a:t>
            </a:r>
            <a:r>
              <a:rPr lang="en-US" sz="2000" dirty="0" smtClean="0">
                <a:solidFill>
                  <a:schemeClr val="bg1"/>
                </a:solidFill>
              </a:rPr>
              <a:t>area (table of “credits” on p. 60)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Document infeasibility of 100% bioretention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Hydromodification</a:t>
            </a:r>
            <a:r>
              <a:rPr lang="en-US" sz="2400" dirty="0" smtClean="0">
                <a:solidFill>
                  <a:schemeClr val="bg1"/>
                </a:solidFill>
              </a:rPr>
              <a:t> Management requirements apply to projects with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acre impervious area created/replaced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Outdated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1028700" y="1600200"/>
            <a:ext cx="7086600" cy="50285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9940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:\CCCWP\MRP\PlanningImplementation\SmallProjects\Picture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3185" y="846138"/>
            <a:ext cx="5250815" cy="5950902"/>
          </a:xfrm>
          <a:prstGeom prst="rect">
            <a:avLst/>
          </a:prstGeom>
          <a:solidFill>
            <a:schemeClr val="bg1">
              <a:lumMod val="50000"/>
              <a:alpha val="44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Projects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Projects that create or replace between 2,500 and 10,000 SF of impervious surface</a:t>
            </a:r>
          </a:p>
          <a:p>
            <a:r>
              <a:rPr lang="en-US" dirty="0" smtClean="0"/>
              <a:t>Effective Dec. 1, 2012</a:t>
            </a:r>
          </a:p>
          <a:p>
            <a:r>
              <a:rPr lang="en-US" dirty="0" smtClean="0"/>
              <a:t>Use template on CCCWP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Coming in MRP 2.0?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Focus on design standards for LID</a:t>
            </a:r>
          </a:p>
          <a:p>
            <a:pPr lvl="1"/>
            <a:r>
              <a:rPr lang="en-US" sz="2800" dirty="0" smtClean="0"/>
              <a:t>Bioretention</a:t>
            </a:r>
          </a:p>
          <a:p>
            <a:pPr lvl="1"/>
            <a:r>
              <a:rPr lang="en-US" sz="2800" dirty="0" smtClean="0"/>
              <a:t>Pervious Pavement</a:t>
            </a:r>
          </a:p>
          <a:p>
            <a:r>
              <a:rPr lang="en-US" sz="3200" dirty="0"/>
              <a:t>Updated </a:t>
            </a:r>
            <a:r>
              <a:rPr lang="en-US" sz="3200" dirty="0" err="1"/>
              <a:t>hydromodification</a:t>
            </a:r>
            <a:r>
              <a:rPr lang="en-US" sz="3200" dirty="0"/>
              <a:t> criteria</a:t>
            </a:r>
          </a:p>
          <a:p>
            <a:pPr lvl="1"/>
            <a:r>
              <a:rPr lang="en-US" sz="2800" dirty="0" smtClean="0"/>
              <a:t>New sizing </a:t>
            </a:r>
            <a:r>
              <a:rPr lang="en-US" sz="2800" dirty="0"/>
              <a:t>factors for </a:t>
            </a:r>
            <a:r>
              <a:rPr lang="en-US" sz="2800" dirty="0" smtClean="0"/>
              <a:t>facilities</a:t>
            </a:r>
          </a:p>
          <a:p>
            <a:pPr lvl="1"/>
            <a:r>
              <a:rPr lang="en-US" sz="2800" dirty="0" smtClean="0"/>
              <a:t>Updated sizing calculator</a:t>
            </a:r>
            <a:endParaRPr lang="en-US" sz="2800" dirty="0"/>
          </a:p>
          <a:p>
            <a:r>
              <a:rPr lang="en-US" sz="3200" dirty="0" smtClean="0"/>
              <a:t>Focus on operation and maintenance</a:t>
            </a:r>
          </a:p>
          <a:p>
            <a:r>
              <a:rPr lang="en-US" sz="3200" dirty="0" smtClean="0"/>
              <a:t>Simplification and streamlining(?)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83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LID conceptual design and documentation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 Planning, Design, and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P:\Riverside WQMP\2012\TRex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260000"/>
                    </a14:imgEffect>
                    <a14:imgEffect>
                      <a14:brightnessContrast bright="44000" contrast="96000"/>
                    </a14:imgEffect>
                  </a14:imgLayer>
                </a14:imgProps>
              </a:ext>
            </a:extLst>
          </a:blip>
          <a:srcRect l="4706" t="9617" r="5882" b="3831"/>
          <a:stretch>
            <a:fillRect/>
          </a:stretch>
        </p:blipFill>
        <p:spPr bwMode="auto">
          <a:xfrm>
            <a:off x="4655127" y="533400"/>
            <a:ext cx="2954867" cy="14556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267200" cy="4525963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dirty="0" smtClean="0"/>
              <a:t>Compliance</a:t>
            </a:r>
            <a:endParaRPr lang="en-US" dirty="0"/>
          </a:p>
          <a:p>
            <a:r>
              <a:rPr lang="en-US" b="0" dirty="0" smtClean="0"/>
              <a:t>Mandate</a:t>
            </a:r>
          </a:p>
          <a:p>
            <a:r>
              <a:rPr lang="en-US" b="0" dirty="0" smtClean="0"/>
              <a:t>Client support</a:t>
            </a:r>
          </a:p>
          <a:p>
            <a:r>
              <a:rPr lang="en-US" b="0" dirty="0" smtClean="0"/>
              <a:t>Acceptance of costs</a:t>
            </a:r>
          </a:p>
          <a:p>
            <a:r>
              <a:rPr lang="en-US" b="0" dirty="0" smtClean="0"/>
              <a:t>Structure</a:t>
            </a:r>
          </a:p>
          <a:p>
            <a:r>
              <a:rPr lang="en-US" b="0" dirty="0" smtClean="0"/>
              <a:t>Schedule</a:t>
            </a:r>
          </a:p>
          <a:p>
            <a:r>
              <a:rPr lang="en-US" b="0" dirty="0" smtClean="0"/>
              <a:t>Accountability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29200" y="2209800"/>
            <a:ext cx="3352800" cy="4525963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b="1" dirty="0" smtClean="0"/>
              <a:t>Project Quality</a:t>
            </a:r>
          </a:p>
          <a:p>
            <a:r>
              <a:rPr lang="en-US" b="0" dirty="0" smtClean="0"/>
              <a:t>Enthusiasm</a:t>
            </a:r>
          </a:p>
          <a:p>
            <a:r>
              <a:rPr lang="en-US" b="0" dirty="0" smtClean="0"/>
              <a:t>Interest</a:t>
            </a:r>
          </a:p>
          <a:p>
            <a:r>
              <a:rPr lang="en-US" b="0" dirty="0" smtClean="0"/>
              <a:t>Energy</a:t>
            </a:r>
          </a:p>
          <a:p>
            <a:r>
              <a:rPr lang="en-US" b="0" dirty="0" smtClean="0"/>
              <a:t>Synergies</a:t>
            </a:r>
          </a:p>
          <a:p>
            <a:r>
              <a:rPr lang="en-US" b="0" dirty="0" smtClean="0"/>
              <a:t>Opportunities</a:t>
            </a:r>
          </a:p>
          <a:p>
            <a:r>
              <a:rPr lang="en-US" b="0" dirty="0" smtClean="0"/>
              <a:t>Elegance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684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LID Design Process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981200"/>
            <a:ext cx="1905000" cy="13716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Analyze Project for LID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1981200"/>
            <a:ext cx="2895600" cy="13716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Develop and Document LID Drainage Design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800" y="1981200"/>
            <a:ext cx="2438400" cy="13716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Specify LID Preliminary Design Details</a:t>
            </a:r>
          </a:p>
        </p:txBody>
      </p:sp>
      <p:sp>
        <p:nvSpPr>
          <p:cNvPr id="7" name="Curved Right Arrow 6"/>
          <p:cNvSpPr/>
          <p:nvPr/>
        </p:nvSpPr>
        <p:spPr>
          <a:xfrm rot="16200000">
            <a:off x="2297112" y="3059113"/>
            <a:ext cx="663575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>
            <a:off x="2373312" y="750888"/>
            <a:ext cx="663575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867400" y="2514600"/>
            <a:ext cx="457200" cy="381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 rot="16200000">
            <a:off x="647700" y="3924300"/>
            <a:ext cx="1409700" cy="723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5181600"/>
            <a:ext cx="8305800" cy="6858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Coordinate with Site Design and Landscape Design</a:t>
            </a:r>
          </a:p>
        </p:txBody>
      </p:sp>
      <p:sp>
        <p:nvSpPr>
          <p:cNvPr id="14" name="Left-Right Arrow 13"/>
          <p:cNvSpPr/>
          <p:nvPr/>
        </p:nvSpPr>
        <p:spPr>
          <a:xfrm rot="16200000">
            <a:off x="6819900" y="3924300"/>
            <a:ext cx="1409700" cy="723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Analyze Your Project for LID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Optimize the site layout</a:t>
            </a:r>
          </a:p>
          <a:p>
            <a:r>
              <a:rPr lang="en-US" dirty="0" smtClean="0"/>
              <a:t>Use pervious surfaces</a:t>
            </a:r>
          </a:p>
          <a:p>
            <a:r>
              <a:rPr lang="en-US" dirty="0" smtClean="0"/>
              <a:t>Disperse runoff</a:t>
            </a:r>
          </a:p>
          <a:p>
            <a:r>
              <a:rPr lang="en-US" dirty="0" smtClean="0"/>
              <a:t>Store runoff and use it later</a:t>
            </a:r>
          </a:p>
          <a:p>
            <a:r>
              <a:rPr lang="en-US" dirty="0" smtClean="0"/>
              <a:t>Drain to bioretention or other facilities to retain, treat, and control flows</a:t>
            </a:r>
          </a:p>
        </p:txBody>
      </p:sp>
      <p:sp>
        <p:nvSpPr>
          <p:cNvPr id="4" name="Oval 3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36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 the Site Layout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r>
              <a:rPr lang="en-US" sz="2800" dirty="0" smtClean="0"/>
              <a:t>Define the development envelope</a:t>
            </a:r>
          </a:p>
          <a:p>
            <a:r>
              <a:rPr lang="en-US" sz="2800" dirty="0"/>
              <a:t>Minimize grading</a:t>
            </a:r>
          </a:p>
          <a:p>
            <a:r>
              <a:rPr lang="en-US" sz="2800" dirty="0" smtClean="0"/>
              <a:t>Set back from creeks, wetlands, and riparian areas</a:t>
            </a:r>
          </a:p>
          <a:p>
            <a:r>
              <a:rPr lang="en-US" sz="2800" dirty="0" smtClean="0"/>
              <a:t>Preserve significant trees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500563" cy="4648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38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79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 the Site Layout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r>
              <a:rPr lang="en-US" sz="2800" dirty="0"/>
              <a:t>Limit roofs and paving</a:t>
            </a:r>
          </a:p>
          <a:p>
            <a:r>
              <a:rPr lang="en-US" sz="2800" dirty="0" smtClean="0"/>
              <a:t>Preserve and use permeable soils</a:t>
            </a:r>
          </a:p>
          <a:p>
            <a:r>
              <a:rPr lang="en-US" sz="2800" dirty="0" smtClean="0"/>
              <a:t>Detain and retain runoff throughout the site</a:t>
            </a:r>
          </a:p>
          <a:p>
            <a:r>
              <a:rPr lang="en-US" sz="2800" dirty="0" smtClean="0"/>
              <a:t>Use drainage as a design element</a:t>
            </a: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500563" cy="4648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38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7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Pervious Surfaces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4876800" y="4495800"/>
            <a:ext cx="3416300" cy="1104900"/>
          </a:xfrm>
        </p:spPr>
        <p:txBody>
          <a:bodyPr/>
          <a:lstStyle/>
          <a:p>
            <a:r>
              <a:rPr lang="en-US" dirty="0" smtClean="0"/>
              <a:t>Green roofs</a:t>
            </a: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29273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1524000"/>
            <a:ext cx="3352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SzPct val="75000"/>
              <a:buFont typeface="Wingdings" pitchFamily="2" charset="2"/>
              <a:buChar char="n"/>
              <a:defRPr/>
            </a:pPr>
            <a:r>
              <a:rPr lang="en-US" sz="3600" kern="0" dirty="0">
                <a:solidFill>
                  <a:srgbClr val="F4DD34"/>
                </a:solidFill>
                <a:latin typeface="+mn-lt"/>
              </a:rPr>
              <a:t>Permeable pavements</a:t>
            </a:r>
          </a:p>
        </p:txBody>
      </p:sp>
      <p:sp>
        <p:nvSpPr>
          <p:cNvPr id="8" name="Oval 7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38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74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Disperse Runoff 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81200"/>
            <a:ext cx="3587750" cy="2749550"/>
          </a:xfrm>
          <a:noFill/>
        </p:spPr>
      </p:pic>
      <p:pic>
        <p:nvPicPr>
          <p:cNvPr id="37891" name="Picture 4" descr="p_rain_ga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4878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39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673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/>
          <a:srcRect l="22407" t="25000"/>
          <a:stretch>
            <a:fillRect/>
          </a:stretch>
        </p:blipFill>
        <p:spPr bwMode="auto">
          <a:xfrm>
            <a:off x="0" y="0"/>
            <a:ext cx="9499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Harvesting and Use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2"/>
          <p:cNvSpPr>
            <a:spLocks/>
          </p:cNvSpPr>
          <p:nvPr/>
        </p:nvSpPr>
        <p:spPr bwMode="auto">
          <a:xfrm>
            <a:off x="0" y="3048000"/>
            <a:ext cx="9148535" cy="3911600"/>
          </a:xfrm>
          <a:custGeom>
            <a:avLst/>
            <a:gdLst>
              <a:gd name="T0" fmla="*/ 0 w 7467600"/>
              <a:gd name="T1" fmla="*/ 0 h 4038600"/>
              <a:gd name="T2" fmla="*/ 2755900 w 7467600"/>
              <a:gd name="T3" fmla="*/ 76200 h 4038600"/>
              <a:gd name="T4" fmla="*/ 2755900 w 7467600"/>
              <a:gd name="T5" fmla="*/ 1498600 h 4038600"/>
              <a:gd name="T6" fmla="*/ 6083300 w 7467600"/>
              <a:gd name="T7" fmla="*/ 1536700 h 4038600"/>
              <a:gd name="T8" fmla="*/ 6045200 w 7467600"/>
              <a:gd name="T9" fmla="*/ 698500 h 4038600"/>
              <a:gd name="T10" fmla="*/ 6286500 w 7467600"/>
              <a:gd name="T11" fmla="*/ 749300 h 4038600"/>
              <a:gd name="T12" fmla="*/ 6489700 w 7467600"/>
              <a:gd name="T13" fmla="*/ 825500 h 4038600"/>
              <a:gd name="T14" fmla="*/ 6705600 w 7467600"/>
              <a:gd name="T15" fmla="*/ 838200 h 4038600"/>
              <a:gd name="T16" fmla="*/ 6858000 w 7467600"/>
              <a:gd name="T17" fmla="*/ 901700 h 4038600"/>
              <a:gd name="T18" fmla="*/ 7112000 w 7467600"/>
              <a:gd name="T19" fmla="*/ 927100 h 4038600"/>
              <a:gd name="T20" fmla="*/ 7277100 w 7467600"/>
              <a:gd name="T21" fmla="*/ 939800 h 4038600"/>
              <a:gd name="T22" fmla="*/ 7467600 w 7467600"/>
              <a:gd name="T23" fmla="*/ 939800 h 4038600"/>
              <a:gd name="T24" fmla="*/ 7454900 w 7467600"/>
              <a:gd name="T25" fmla="*/ 4038600 h 4038600"/>
              <a:gd name="T26" fmla="*/ 0 w 7467600"/>
              <a:gd name="T27" fmla="*/ 3911600 h 4038600"/>
              <a:gd name="T28" fmla="*/ 0 w 7467600"/>
              <a:gd name="T29" fmla="*/ 0 h 4038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67600"/>
              <a:gd name="T46" fmla="*/ 0 h 4038600"/>
              <a:gd name="T47" fmla="*/ 7467600 w 7467600"/>
              <a:gd name="T48" fmla="*/ 403860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6083300 w 7467600"/>
              <a:gd name="connsiteY3" fmla="*/ 15367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5689600 w 7467600"/>
              <a:gd name="connsiteY3" fmla="*/ 15240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8534400"/>
              <a:gd name="connsiteY0" fmla="*/ 0 h 4038600"/>
              <a:gd name="connsiteX1" fmla="*/ 2755900 w 8534400"/>
              <a:gd name="connsiteY1" fmla="*/ 76200 h 4038600"/>
              <a:gd name="connsiteX2" fmla="*/ 2755900 w 8534400"/>
              <a:gd name="connsiteY2" fmla="*/ 1498600 h 4038600"/>
              <a:gd name="connsiteX3" fmla="*/ 5689600 w 8534400"/>
              <a:gd name="connsiteY3" fmla="*/ 1524000 h 4038600"/>
              <a:gd name="connsiteX4" fmla="*/ 5689600 w 8534400"/>
              <a:gd name="connsiteY4" fmla="*/ 533400 h 4038600"/>
              <a:gd name="connsiteX5" fmla="*/ 6286500 w 8534400"/>
              <a:gd name="connsiteY5" fmla="*/ 749300 h 4038600"/>
              <a:gd name="connsiteX6" fmla="*/ 6489700 w 8534400"/>
              <a:gd name="connsiteY6" fmla="*/ 825500 h 4038600"/>
              <a:gd name="connsiteX7" fmla="*/ 6705600 w 8534400"/>
              <a:gd name="connsiteY7" fmla="*/ 838200 h 4038600"/>
              <a:gd name="connsiteX8" fmla="*/ 6858000 w 8534400"/>
              <a:gd name="connsiteY8" fmla="*/ 901700 h 4038600"/>
              <a:gd name="connsiteX9" fmla="*/ 7112000 w 8534400"/>
              <a:gd name="connsiteY9" fmla="*/ 927100 h 4038600"/>
              <a:gd name="connsiteX10" fmla="*/ 7277100 w 8534400"/>
              <a:gd name="connsiteY10" fmla="*/ 939800 h 4038600"/>
              <a:gd name="connsiteX11" fmla="*/ 8534400 w 8534400"/>
              <a:gd name="connsiteY11" fmla="*/ 990600 h 4038600"/>
              <a:gd name="connsiteX12" fmla="*/ 7454900 w 8534400"/>
              <a:gd name="connsiteY12" fmla="*/ 4038600 h 4038600"/>
              <a:gd name="connsiteX13" fmla="*/ 0 w 8534400"/>
              <a:gd name="connsiteY13" fmla="*/ 3911600 h 4038600"/>
              <a:gd name="connsiteX14" fmla="*/ 0 w 8534400"/>
              <a:gd name="connsiteY14" fmla="*/ 0 h 4038600"/>
              <a:gd name="connsiteX0" fmla="*/ 0 w 8538633"/>
              <a:gd name="connsiteY0" fmla="*/ 0 h 3911600"/>
              <a:gd name="connsiteX1" fmla="*/ 2755900 w 8538633"/>
              <a:gd name="connsiteY1" fmla="*/ 76200 h 3911600"/>
              <a:gd name="connsiteX2" fmla="*/ 2755900 w 8538633"/>
              <a:gd name="connsiteY2" fmla="*/ 1498600 h 3911600"/>
              <a:gd name="connsiteX3" fmla="*/ 5689600 w 8538633"/>
              <a:gd name="connsiteY3" fmla="*/ 1524000 h 3911600"/>
              <a:gd name="connsiteX4" fmla="*/ 5689600 w 8538633"/>
              <a:gd name="connsiteY4" fmla="*/ 533400 h 3911600"/>
              <a:gd name="connsiteX5" fmla="*/ 6286500 w 8538633"/>
              <a:gd name="connsiteY5" fmla="*/ 749300 h 3911600"/>
              <a:gd name="connsiteX6" fmla="*/ 6489700 w 8538633"/>
              <a:gd name="connsiteY6" fmla="*/ 825500 h 3911600"/>
              <a:gd name="connsiteX7" fmla="*/ 6705600 w 8538633"/>
              <a:gd name="connsiteY7" fmla="*/ 838200 h 3911600"/>
              <a:gd name="connsiteX8" fmla="*/ 6858000 w 8538633"/>
              <a:gd name="connsiteY8" fmla="*/ 901700 h 3911600"/>
              <a:gd name="connsiteX9" fmla="*/ 7112000 w 8538633"/>
              <a:gd name="connsiteY9" fmla="*/ 927100 h 3911600"/>
              <a:gd name="connsiteX10" fmla="*/ 7277100 w 8538633"/>
              <a:gd name="connsiteY10" fmla="*/ 939800 h 3911600"/>
              <a:gd name="connsiteX11" fmla="*/ 8534400 w 8538633"/>
              <a:gd name="connsiteY11" fmla="*/ 990600 h 3911600"/>
              <a:gd name="connsiteX12" fmla="*/ 8534400 w 8538633"/>
              <a:gd name="connsiteY12" fmla="*/ 3810000 h 3911600"/>
              <a:gd name="connsiteX13" fmla="*/ 0 w 8538633"/>
              <a:gd name="connsiteY13" fmla="*/ 3911600 h 3911600"/>
              <a:gd name="connsiteX14" fmla="*/ 0 w 8538633"/>
              <a:gd name="connsiteY1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8633" h="3911600">
                <a:moveTo>
                  <a:pt x="0" y="0"/>
                </a:moveTo>
                <a:lnTo>
                  <a:pt x="2755900" y="76200"/>
                </a:lnTo>
                <a:lnTo>
                  <a:pt x="2755900" y="1498600"/>
                </a:lnTo>
                <a:lnTo>
                  <a:pt x="5689600" y="1524000"/>
                </a:lnTo>
                <a:lnTo>
                  <a:pt x="5689600" y="533400"/>
                </a:lnTo>
                <a:lnTo>
                  <a:pt x="6286500" y="749300"/>
                </a:lnTo>
                <a:lnTo>
                  <a:pt x="6489700" y="825500"/>
                </a:lnTo>
                <a:lnTo>
                  <a:pt x="6705600" y="838200"/>
                </a:lnTo>
                <a:lnTo>
                  <a:pt x="6858000" y="901700"/>
                </a:lnTo>
                <a:lnTo>
                  <a:pt x="7112000" y="927100"/>
                </a:lnTo>
                <a:lnTo>
                  <a:pt x="7277100" y="939800"/>
                </a:lnTo>
                <a:lnTo>
                  <a:pt x="8534400" y="990600"/>
                </a:lnTo>
                <a:cubicBezTo>
                  <a:pt x="8530167" y="2023533"/>
                  <a:pt x="8538633" y="2777067"/>
                  <a:pt x="8534400" y="3810000"/>
                </a:cubicBez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975E3F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Bioretention</a:t>
            </a:r>
            <a:endParaRPr lang="en-US" dirty="0" smtClean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11463" y="3124200"/>
            <a:ext cx="3276600" cy="990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811463" y="3990975"/>
            <a:ext cx="3276600" cy="609600"/>
          </a:xfrm>
          <a:prstGeom prst="rect">
            <a:avLst/>
          </a:prstGeom>
          <a:blipFill dpi="0" rotWithShape="1">
            <a:blip r:embed="rId3" cstate="screen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2811463" y="3533775"/>
            <a:ext cx="3276600" cy="457200"/>
          </a:xfrm>
          <a:prstGeom prst="rect">
            <a:avLst/>
          </a:prstGeom>
          <a:gradFill rotWithShape="0">
            <a:gsLst>
              <a:gs pos="0">
                <a:srgbClr val="D49E6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975E3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-7937" y="3067050"/>
            <a:ext cx="2819400" cy="8572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2060575" y="3876675"/>
            <a:ext cx="14478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5345906" y="3845719"/>
            <a:ext cx="1444625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3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5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1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33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29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24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43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62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6350" y="3038475"/>
            <a:ext cx="2819400" cy="85725"/>
          </a:xfrm>
          <a:prstGeom prst="line">
            <a:avLst/>
          </a:prstGeom>
          <a:noFill/>
          <a:ln w="635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8" name="Right Arrow 27"/>
          <p:cNvSpPr>
            <a:spLocks noChangeArrowheads="1"/>
          </p:cNvSpPr>
          <p:nvPr/>
        </p:nvSpPr>
        <p:spPr bwMode="auto">
          <a:xfrm rot="7940418">
            <a:off x="2339975" y="47704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 rot="3325372">
            <a:off x="5988050" y="476885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 rot="10800000">
            <a:off x="2187575" y="40846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 rot="-5400000">
            <a:off x="2828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 rot="-5400000">
            <a:off x="3590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-5400000">
            <a:off x="4352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8" name="Right Arrow 37"/>
          <p:cNvSpPr>
            <a:spLocks noChangeArrowheads="1"/>
          </p:cNvSpPr>
          <p:nvPr/>
        </p:nvSpPr>
        <p:spPr bwMode="auto">
          <a:xfrm rot="-5400000">
            <a:off x="50387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2981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3743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 rot="5400000">
            <a:off x="4505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 rot="5400000">
            <a:off x="51911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3124200" y="4114800"/>
            <a:ext cx="3733800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 type="none" w="med" len="med"/>
          </a:ln>
        </p:spPr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722247" y="5410200"/>
            <a:ext cx="1686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EEDF70"/>
                </a:solidFill>
                <a:latin typeface="+mn-lt"/>
              </a:rPr>
              <a:t>infiltration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766061" y="1447800"/>
            <a:ext cx="2954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EEDF70"/>
                </a:solidFill>
                <a:latin typeface="+mn-lt"/>
              </a:rPr>
              <a:t>evapotranspiration</a:t>
            </a:r>
            <a:endParaRPr lang="en-US" sz="2400" b="1" dirty="0">
              <a:solidFill>
                <a:srgbClr val="EEDF70"/>
              </a:solidFill>
              <a:latin typeface="+mn-lt"/>
            </a:endParaRPr>
          </a:p>
        </p:txBody>
      </p: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6837680" y="4109720"/>
            <a:ext cx="457200" cy="533400"/>
          </a:xfrm>
          <a:prstGeom prst="line">
            <a:avLst/>
          </a:prstGeom>
          <a:noFill/>
          <a:ln w="63500" cap="rnd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9" name="Oval 48"/>
          <p:cNvSpPr/>
          <p:nvPr/>
        </p:nvSpPr>
        <p:spPr>
          <a:xfrm>
            <a:off x="7239000" y="4572000"/>
            <a:ext cx="609600" cy="609600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705716" y="5410200"/>
            <a:ext cx="22541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Discharge</a:t>
            </a:r>
          </a:p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(</a:t>
            </a:r>
            <a:r>
              <a:rPr lang="en-US" sz="2400" b="1" dirty="0" err="1" smtClean="0">
                <a:solidFill>
                  <a:srgbClr val="EEDF70"/>
                </a:solidFill>
                <a:latin typeface="+mn-lt"/>
              </a:rPr>
              <a:t>biotreatment</a:t>
            </a:r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)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45742" y="3200400"/>
            <a:ext cx="1138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losses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172200" y="3124200"/>
            <a:ext cx="914400" cy="838200"/>
          </a:xfrm>
          <a:prstGeom prst="straightConnector1">
            <a:avLst/>
          </a:prstGeom>
          <a:ln w="635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701939" y="2362200"/>
            <a:ext cx="20104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flow control </a:t>
            </a:r>
            <a:br>
              <a:rPr lang="en-US" sz="2400" b="1" dirty="0" smtClean="0">
                <a:solidFill>
                  <a:srgbClr val="EEDF70"/>
                </a:solidFill>
                <a:latin typeface="+mn-lt"/>
              </a:rPr>
            </a:br>
            <a:r>
              <a:rPr lang="en-US" sz="2400" b="1" dirty="0" smtClean="0">
                <a:solidFill>
                  <a:srgbClr val="EEDF70"/>
                </a:solidFill>
                <a:latin typeface="+mn-lt"/>
              </a:rPr>
              <a:t>orifice</a:t>
            </a:r>
            <a:endParaRPr lang="en-US" sz="2400" b="1" dirty="0">
              <a:solidFill>
                <a:srgbClr val="EEDF7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5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 animBg="1"/>
      <p:bldP spid="29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/>
      <p:bldP spid="49" grpId="0" animBg="1"/>
      <p:bldP spid="52" grpId="0"/>
      <p:bldP spid="44" grpId="0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Filtration and pollutant sequestration</a:t>
            </a:r>
          </a:p>
          <a:p>
            <a:r>
              <a:rPr lang="en-US" sz="3200" dirty="0" smtClean="0"/>
              <a:t>Biological processing and renewal</a:t>
            </a:r>
          </a:p>
          <a:p>
            <a:r>
              <a:rPr lang="en-US" sz="3200" dirty="0" smtClean="0"/>
              <a:t>No mosquito problems</a:t>
            </a:r>
          </a:p>
          <a:p>
            <a:r>
              <a:rPr lang="en-US" sz="3200" dirty="0" smtClean="0"/>
              <a:t>Mimic natural hydrology</a:t>
            </a:r>
          </a:p>
          <a:p>
            <a:r>
              <a:rPr lang="en-US" sz="3200" dirty="0"/>
              <a:t>Attractive landscape amenity</a:t>
            </a:r>
          </a:p>
          <a:p>
            <a:r>
              <a:rPr lang="en-US" sz="3200" dirty="0" smtClean="0"/>
              <a:t>Potential use as park or playground</a:t>
            </a:r>
          </a:p>
          <a:p>
            <a:r>
              <a:rPr lang="en-US" sz="3200" dirty="0" smtClean="0"/>
              <a:t>Low maintenance</a:t>
            </a:r>
          </a:p>
          <a:p>
            <a:r>
              <a:rPr lang="en-US" sz="3200" dirty="0" smtClean="0"/>
              <a:t>Easy to inspect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992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CCCWP\IMP Pictures\2011-05-21\IMG_3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77000" cy="4858141"/>
          </a:xfrm>
          <a:prstGeom prst="rect">
            <a:avLst/>
          </a:prstGeom>
          <a:noFill/>
        </p:spPr>
      </p:pic>
      <p:pic>
        <p:nvPicPr>
          <p:cNvPr id="7" name="Picture 2" descr="P:\CCCWP\IMP Pictures\2011-05-21\IMG_3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320334"/>
            <a:ext cx="6172200" cy="4629523"/>
          </a:xfrm>
          <a:prstGeom prst="rect">
            <a:avLst/>
          </a:prstGeom>
          <a:noFill/>
        </p:spPr>
      </p:pic>
      <p:pic>
        <p:nvPicPr>
          <p:cNvPr id="8" name="Picture 3" descr="P:\CCCWP\IMP Pictures\2011-05-21\IMG_3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" y="703879"/>
            <a:ext cx="5715000" cy="4286594"/>
          </a:xfrm>
          <a:prstGeom prst="rect">
            <a:avLst/>
          </a:prstGeom>
          <a:noFill/>
        </p:spPr>
      </p:pic>
      <p:pic>
        <p:nvPicPr>
          <p:cNvPr id="9" name="Picture 2" descr="P:\CCCWP\IMP Pictures\2011-05-21\IMG_3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2845" y="1060035"/>
            <a:ext cx="5751515" cy="4313983"/>
          </a:xfrm>
          <a:prstGeom prst="rect">
            <a:avLst/>
          </a:prstGeom>
          <a:noFill/>
        </p:spPr>
      </p:pic>
      <p:pic>
        <p:nvPicPr>
          <p:cNvPr id="10" name="Picture 2" descr="P:\CCCWP\IMP Pictures\2011-05-21\IMG_34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245" y="1417638"/>
            <a:ext cx="6095510" cy="4572000"/>
          </a:xfrm>
          <a:prstGeom prst="rect">
            <a:avLst/>
          </a:prstGeom>
          <a:noFill/>
        </p:spPr>
      </p:pic>
      <p:pic>
        <p:nvPicPr>
          <p:cNvPr id="11" name="Picture 2" descr="P:\CCCWP\IMP Pictures\2011-05-21\IMG_35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801183"/>
            <a:ext cx="6248400" cy="4686676"/>
          </a:xfrm>
          <a:prstGeom prst="rect">
            <a:avLst/>
          </a:prstGeom>
          <a:noFill/>
        </p:spPr>
      </p:pic>
      <p:pic>
        <p:nvPicPr>
          <p:cNvPr id="12" name="Picture 2" descr="P:\CCCWP\IMP Pictures\2011-05-21\IMG_33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2362200"/>
            <a:ext cx="5892326" cy="4419600"/>
          </a:xfrm>
          <a:prstGeom prst="rect">
            <a:avLst/>
          </a:prstGeom>
          <a:noFill/>
        </p:spPr>
      </p:pic>
      <p:pic>
        <p:nvPicPr>
          <p:cNvPr id="13" name="Picture 2" descr="P:\CCCWP\IMP Pictures\2011-05-21\IMG_34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2692250"/>
            <a:ext cx="5486400" cy="411513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6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9pPr>
          </a:lstStyle>
          <a:p>
            <a:r>
              <a:rPr lang="en-US" kern="0" dirty="0" smtClean="0"/>
              <a:t>Objectives for Today</a:t>
            </a:r>
            <a:endParaRPr lang="en-US" kern="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3600" b="1">
                <a:solidFill>
                  <a:srgbClr val="F4DD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3200" b="1">
                <a:solidFill>
                  <a:srgbClr val="F4DD3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F4DD3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F4DD3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9pPr>
          </a:lstStyle>
          <a:p>
            <a:r>
              <a:rPr lang="en-US" sz="2800" b="0" kern="0" dirty="0" smtClean="0"/>
              <a:t>Bring you up to date on the ongoing </a:t>
            </a:r>
            <a:br>
              <a:rPr lang="en-US" sz="2800" b="0" kern="0" dirty="0" smtClean="0"/>
            </a:br>
            <a:r>
              <a:rPr lang="en-US" sz="2800" b="0" kern="0" dirty="0" smtClean="0"/>
              <a:t>evolution of C.3 requirements</a:t>
            </a:r>
          </a:p>
          <a:p>
            <a:r>
              <a:rPr lang="en-US" sz="2800" b="0" kern="0" dirty="0" smtClean="0"/>
              <a:t>Provide a refresher on LID design for </a:t>
            </a:r>
            <a:br>
              <a:rPr lang="en-US" sz="2800" b="0" kern="0" dirty="0" smtClean="0"/>
            </a:br>
            <a:r>
              <a:rPr lang="en-US" sz="2800" b="0" kern="0" dirty="0" smtClean="0"/>
              <a:t>C.3 compliance</a:t>
            </a:r>
          </a:p>
          <a:p>
            <a:r>
              <a:rPr lang="en-US" sz="2800" b="0" kern="0" dirty="0" smtClean="0"/>
              <a:t>Discuss common problems and issues with</a:t>
            </a:r>
            <a:br>
              <a:rPr lang="en-US" sz="2800" b="0" kern="0" dirty="0" smtClean="0"/>
            </a:br>
            <a:r>
              <a:rPr lang="en-US" sz="2800" b="0" kern="0" dirty="0" smtClean="0"/>
              <a:t>project design and identify workable solutions</a:t>
            </a:r>
          </a:p>
          <a:p>
            <a:r>
              <a:rPr lang="en-US" sz="2800" b="0" kern="0" dirty="0" smtClean="0"/>
              <a:t>Share feedback </a:t>
            </a:r>
          </a:p>
          <a:p>
            <a:endParaRPr lang="en-US" sz="2800" kern="0" dirty="0" smtClean="0"/>
          </a:p>
          <a:p>
            <a:pPr lvl="1">
              <a:buFont typeface="Wingdings" panose="05000000000000000000" pitchFamily="2" charset="2"/>
              <a:buNone/>
            </a:pPr>
            <a:endParaRPr lang="en-US" sz="2400" kern="0" dirty="0" smtClean="0"/>
          </a:p>
          <a:p>
            <a:pPr lvl="1">
              <a:buFont typeface="Wingdings" panose="05000000000000000000" pitchFamily="2" charset="2"/>
              <a:buNone/>
            </a:pPr>
            <a:endParaRPr 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21280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Projects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40" y="3693678"/>
            <a:ext cx="5867400" cy="32042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79321"/>
            <a:ext cx="5006388" cy="375479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8976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152400" y="455696"/>
            <a:ext cx="8710247" cy="64124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Special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/>
              <a:t>Projects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60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7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59689"/>
            <a:ext cx="3786447" cy="25708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Projects - Criteria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123" y="3743325"/>
            <a:ext cx="7734300" cy="31146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79273" cy="4525963"/>
          </a:xfrm>
        </p:spPr>
        <p:txBody>
          <a:bodyPr/>
          <a:lstStyle/>
          <a:p>
            <a:r>
              <a:rPr lang="en-US" sz="2400" dirty="0" smtClean="0"/>
              <a:t>Tree-box-type </a:t>
            </a:r>
            <a:r>
              <a:rPr lang="en-US" sz="2400" dirty="0" err="1" smtClean="0"/>
              <a:t>biofilters</a:t>
            </a:r>
            <a:endParaRPr lang="en-US" sz="2400" dirty="0" smtClean="0"/>
          </a:p>
          <a:p>
            <a:pPr lvl="1"/>
            <a:r>
              <a:rPr lang="en-US" sz="2000" dirty="0" smtClean="0"/>
              <a:t>50 inches per hour surface loading rate</a:t>
            </a:r>
          </a:p>
          <a:p>
            <a:pPr lvl="1"/>
            <a:r>
              <a:rPr lang="en-US" sz="2000" dirty="0" smtClean="0"/>
              <a:t>Minimum 3.5 feet depth</a:t>
            </a:r>
          </a:p>
          <a:p>
            <a:pPr lvl="1"/>
            <a:r>
              <a:rPr lang="en-US" sz="2000" dirty="0" smtClean="0"/>
              <a:t>Supports a healthy tree or other vegetation</a:t>
            </a:r>
          </a:p>
          <a:p>
            <a:r>
              <a:rPr lang="en-US" sz="2400" dirty="0" smtClean="0"/>
              <a:t>Vault-based media filters</a:t>
            </a:r>
          </a:p>
          <a:p>
            <a:pPr lvl="1"/>
            <a:r>
              <a:rPr lang="en-US" sz="2000" dirty="0" smtClean="0"/>
              <a:t>Surface loading rate of </a:t>
            </a:r>
            <a:br>
              <a:rPr lang="en-US" sz="2000" dirty="0" smtClean="0"/>
            </a:br>
            <a:r>
              <a:rPr lang="en-US" sz="2000" dirty="0" smtClean="0"/>
              <a:t>1 </a:t>
            </a:r>
            <a:r>
              <a:rPr lang="en-US" sz="2000" dirty="0" err="1" smtClean="0"/>
              <a:t>gpm</a:t>
            </a:r>
            <a:r>
              <a:rPr lang="en-US" sz="2000" dirty="0" smtClean="0"/>
              <a:t>/ft</a:t>
            </a:r>
            <a:r>
              <a:rPr lang="en-US" sz="2000" baseline="30000" dirty="0" smtClean="0"/>
              <a:t>2</a:t>
            </a:r>
          </a:p>
          <a:p>
            <a:pPr lvl="1"/>
            <a:r>
              <a:rPr lang="en-US" sz="2000" dirty="0" smtClean="0"/>
              <a:t>Orifice to control flow to cartridges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9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Projects - Feasibility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Reporting requirement to assess the feasibility </a:t>
            </a:r>
            <a:br>
              <a:rPr lang="en-US" sz="2400" dirty="0" smtClean="0"/>
            </a:br>
            <a:r>
              <a:rPr lang="en-US" sz="2400" dirty="0" smtClean="0"/>
              <a:t>of using 100% LID</a:t>
            </a:r>
          </a:p>
          <a:p>
            <a:r>
              <a:rPr lang="en-US" sz="2400" dirty="0" smtClean="0"/>
              <a:t>Conditions for bioretention feasibility on Special Projects:</a:t>
            </a:r>
          </a:p>
          <a:p>
            <a:pPr lvl="1"/>
            <a:r>
              <a:rPr lang="en-US" sz="2000" dirty="0" smtClean="0"/>
              <a:t>Level area free of structures and utilities</a:t>
            </a:r>
          </a:p>
          <a:p>
            <a:pPr lvl="2"/>
            <a:r>
              <a:rPr lang="en-US" sz="1800" dirty="0" smtClean="0"/>
              <a:t>Large enough and suitable for landscaping</a:t>
            </a:r>
          </a:p>
          <a:p>
            <a:pPr lvl="1"/>
            <a:r>
              <a:rPr lang="en-US" sz="2000" dirty="0" smtClean="0"/>
              <a:t>Surface drainage or other route for runoff to reach the facility</a:t>
            </a:r>
          </a:p>
          <a:p>
            <a:pPr lvl="1"/>
            <a:r>
              <a:rPr lang="en-US" sz="2000" dirty="0" smtClean="0"/>
              <a:t>Connection from underdrain with sufficient head</a:t>
            </a:r>
          </a:p>
          <a:p>
            <a:r>
              <a:rPr lang="en-US" sz="2400" dirty="0" smtClean="0"/>
              <a:t>Feasibility of offsite treatment</a:t>
            </a:r>
          </a:p>
          <a:p>
            <a:pPr lvl="1"/>
            <a:r>
              <a:rPr lang="en-US" sz="2000" dirty="0" smtClean="0"/>
              <a:t>Project proponent owns or controls suitable site, or</a:t>
            </a:r>
          </a:p>
          <a:p>
            <a:pPr lvl="1"/>
            <a:r>
              <a:rPr lang="en-US" sz="2000" dirty="0" smtClean="0"/>
              <a:t>Publicly operated mitigation program</a:t>
            </a:r>
            <a:br>
              <a:rPr lang="en-US" sz="2000" dirty="0" smtClean="0"/>
            </a:b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698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and Documenting a LID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LID Design Process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7200" y="1981200"/>
            <a:ext cx="1905000" cy="13716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Analyze Project for LID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95600" y="1981200"/>
            <a:ext cx="2895600" cy="13716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Develop and Document LID Drainage Design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00800" y="1981200"/>
            <a:ext cx="2438400" cy="13716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Specify LID Preliminary Design Details</a:t>
            </a:r>
          </a:p>
        </p:txBody>
      </p:sp>
      <p:sp>
        <p:nvSpPr>
          <p:cNvPr id="7" name="Curved Right Arrow 6"/>
          <p:cNvSpPr/>
          <p:nvPr/>
        </p:nvSpPr>
        <p:spPr>
          <a:xfrm rot="16200000">
            <a:off x="2297112" y="3059113"/>
            <a:ext cx="663575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5400000">
            <a:off x="2373312" y="750888"/>
            <a:ext cx="663575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867400" y="2514600"/>
            <a:ext cx="457200" cy="3810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Left-Right Arrow 9"/>
          <p:cNvSpPr/>
          <p:nvPr/>
        </p:nvSpPr>
        <p:spPr>
          <a:xfrm rot="16200000">
            <a:off x="647700" y="3924300"/>
            <a:ext cx="1409700" cy="723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5181600"/>
            <a:ext cx="8305800" cy="685800"/>
          </a:xfrm>
          <a:prstGeom prst="roundRect">
            <a:avLst/>
          </a:prstGeom>
          <a:solidFill>
            <a:srgbClr val="F4DD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Coordinate with Site Design and Landscape Design</a:t>
            </a:r>
          </a:p>
        </p:txBody>
      </p:sp>
      <p:sp>
        <p:nvSpPr>
          <p:cNvPr id="14" name="Left-Right Arrow 13"/>
          <p:cNvSpPr/>
          <p:nvPr/>
        </p:nvSpPr>
        <p:spPr>
          <a:xfrm rot="16200000">
            <a:off x="6819900" y="3924300"/>
            <a:ext cx="1409700" cy="723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Drainage Management Areas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99" y="2339435"/>
            <a:ext cx="5344629" cy="4525963"/>
          </a:xfrm>
        </p:spPr>
      </p:pic>
      <p:sp>
        <p:nvSpPr>
          <p:cNvPr id="8" name="Content Placeholder 26"/>
          <p:cNvSpPr txBox="1">
            <a:spLocks/>
          </p:cNvSpPr>
          <p:nvPr/>
        </p:nvSpPr>
        <p:spPr bwMode="auto">
          <a:xfrm>
            <a:off x="457200" y="1600200"/>
            <a:ext cx="381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3600" b="0">
                <a:solidFill>
                  <a:srgbClr val="F4DD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3200" b="0">
                <a:solidFill>
                  <a:srgbClr val="F4DD3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0">
                <a:solidFill>
                  <a:srgbClr val="F4DD3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0">
                <a:solidFill>
                  <a:srgbClr val="F4DD3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0">
                <a:solidFill>
                  <a:srgbClr val="F4DD3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Follow roof ridges and grade breaks</a:t>
            </a:r>
          </a:p>
          <a:p>
            <a:r>
              <a:rPr lang="en-US" sz="2800" kern="0" dirty="0" smtClean="0"/>
              <a:t>Different DMA for each surface type</a:t>
            </a:r>
          </a:p>
          <a:p>
            <a:endParaRPr 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79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1871" cy="4525963"/>
          </a:xfrm>
        </p:spPr>
        <p:txBody>
          <a:bodyPr/>
          <a:lstStyle/>
          <a:p>
            <a:r>
              <a:rPr lang="en-US" sz="3200" dirty="0" smtClean="0"/>
              <a:t>Pervious DMAs</a:t>
            </a:r>
            <a:endParaRPr lang="en-US" sz="3200" dirty="0"/>
          </a:p>
          <a:p>
            <a:pPr lvl="1"/>
            <a:r>
              <a:rPr lang="en-US" sz="2800" dirty="0"/>
              <a:t>Self-treating</a:t>
            </a:r>
          </a:p>
          <a:p>
            <a:pPr lvl="1"/>
            <a:r>
              <a:rPr lang="en-US" sz="2800" dirty="0" smtClean="0"/>
              <a:t>Self-retaining</a:t>
            </a:r>
          </a:p>
          <a:p>
            <a:r>
              <a:rPr lang="en-US" sz="3200" dirty="0" smtClean="0"/>
              <a:t>Impervious DMAs</a:t>
            </a:r>
            <a:endParaRPr lang="en-US" sz="3200" dirty="0"/>
          </a:p>
          <a:p>
            <a:pPr lvl="1"/>
            <a:r>
              <a:rPr lang="en-US" sz="2800" dirty="0"/>
              <a:t>Drains to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self-retaining</a:t>
            </a:r>
          </a:p>
          <a:p>
            <a:pPr lvl="2"/>
            <a:r>
              <a:rPr lang="en-US" sz="2400" dirty="0" smtClean="0"/>
              <a:t>Max 2:1 ratio</a:t>
            </a:r>
            <a:br>
              <a:rPr lang="en-US" sz="2400" dirty="0" smtClean="0"/>
            </a:br>
            <a:r>
              <a:rPr lang="en-US" sz="2400" dirty="0" err="1" smtClean="0"/>
              <a:t>impervious:pervious</a:t>
            </a:r>
            <a:endParaRPr lang="en-US" sz="2400" dirty="0"/>
          </a:p>
          <a:p>
            <a:pPr lvl="1"/>
            <a:r>
              <a:rPr lang="en-US" sz="2800" dirty="0"/>
              <a:t>Drains to LID facility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05600" y="29718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0" y="3200400"/>
            <a:ext cx="1752600" cy="381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Grass Blades And Clumps Clip Art"/>
          <p:cNvPicPr>
            <a:picLocks noChangeAspect="1" noChangeArrowheads="1"/>
          </p:cNvPicPr>
          <p:nvPr/>
        </p:nvPicPr>
        <p:blipFill rotWithShape="1">
          <a:blip r:embed="rId2" cstate="print"/>
          <a:srcRect r="29554"/>
          <a:stretch/>
        </p:blipFill>
        <p:spPr bwMode="auto">
          <a:xfrm rot="271084">
            <a:off x="5571956" y="2366591"/>
            <a:ext cx="104676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http://www.kaelclipart.com/wp-content/uploads/2009/11/Red-Ca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2667000"/>
            <a:ext cx="10953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29200" y="1676400"/>
            <a:ext cx="28488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>
                    <a:lumMod val="85000"/>
                  </a:schemeClr>
                </a:solidFill>
                <a:latin typeface="+mn-lt"/>
              </a:rPr>
              <a:t>Use a curb to avoid run-on</a:t>
            </a:r>
            <a:br>
              <a:rPr lang="en-US" b="1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en-US" b="1">
                <a:solidFill>
                  <a:schemeClr val="bg1">
                    <a:lumMod val="85000"/>
                  </a:schemeClr>
                </a:solidFill>
                <a:latin typeface="+mn-lt"/>
              </a:rPr>
              <a:t>from self-treating areas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29200" y="4038600"/>
            <a:ext cx="3810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>
                    <a:lumMod val="85000"/>
                  </a:schemeClr>
                </a:solidFill>
                <a:latin typeface="+mn-lt"/>
              </a:rPr>
              <a:t>Grade self-retaining areas </a:t>
            </a:r>
            <a:br>
              <a:rPr lang="en-US" b="1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en-US" b="1">
                <a:solidFill>
                  <a:schemeClr val="bg1">
                    <a:lumMod val="85000"/>
                  </a:schemeClr>
                </a:solidFill>
                <a:latin typeface="+mn-lt"/>
              </a:rPr>
              <a:t>to drain inward. Set any area drains to pond 3"-4"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81800" y="5334000"/>
            <a:ext cx="152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34200" y="5562600"/>
            <a:ext cx="1752600" cy="381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Grass Blades And Clumps Clip Art"/>
          <p:cNvPicPr>
            <a:picLocks noChangeAspect="1" noChangeArrowheads="1"/>
          </p:cNvPicPr>
          <p:nvPr/>
        </p:nvPicPr>
        <p:blipFill rotWithShape="1">
          <a:blip r:embed="rId2" cstate="print"/>
          <a:srcRect r="26824"/>
          <a:stretch/>
        </p:blipFill>
        <p:spPr bwMode="auto">
          <a:xfrm rot="271084">
            <a:off x="4823469" y="4881499"/>
            <a:ext cx="1087329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 descr="http://www.kaelclipart.com/wp-content/uploads/2009/11/Red-Ca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5029200"/>
            <a:ext cx="10953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4800600" y="5486400"/>
            <a:ext cx="1978025" cy="187325"/>
          </a:xfrm>
          <a:custGeom>
            <a:avLst/>
            <a:gdLst>
              <a:gd name="connsiteX0" fmla="*/ 1978702 w 1978702"/>
              <a:gd name="connsiteY0" fmla="*/ 0 h 187377"/>
              <a:gd name="connsiteX1" fmla="*/ 1738859 w 1978702"/>
              <a:gd name="connsiteY1" fmla="*/ 82446 h 187377"/>
              <a:gd name="connsiteX2" fmla="*/ 1528997 w 1978702"/>
              <a:gd name="connsiteY2" fmla="*/ 172387 h 187377"/>
              <a:gd name="connsiteX3" fmla="*/ 1064302 w 1978702"/>
              <a:gd name="connsiteY3" fmla="*/ 172387 h 187377"/>
              <a:gd name="connsiteX4" fmla="*/ 577122 w 1978702"/>
              <a:gd name="connsiteY4" fmla="*/ 142406 h 187377"/>
              <a:gd name="connsiteX5" fmla="*/ 262328 w 1978702"/>
              <a:gd name="connsiteY5" fmla="*/ 127416 h 187377"/>
              <a:gd name="connsiteX6" fmla="*/ 0 w 1978702"/>
              <a:gd name="connsiteY6" fmla="*/ 0 h 18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8702" h="187377">
                <a:moveTo>
                  <a:pt x="1978702" y="0"/>
                </a:moveTo>
                <a:cubicBezTo>
                  <a:pt x="1896256" y="26857"/>
                  <a:pt x="1813810" y="53715"/>
                  <a:pt x="1738859" y="82446"/>
                </a:cubicBezTo>
                <a:cubicBezTo>
                  <a:pt x="1663908" y="111177"/>
                  <a:pt x="1641423" y="157397"/>
                  <a:pt x="1528997" y="172387"/>
                </a:cubicBezTo>
                <a:cubicBezTo>
                  <a:pt x="1416571" y="187377"/>
                  <a:pt x="1222948" y="177384"/>
                  <a:pt x="1064302" y="172387"/>
                </a:cubicBezTo>
                <a:cubicBezTo>
                  <a:pt x="905656" y="167390"/>
                  <a:pt x="577122" y="142406"/>
                  <a:pt x="577122" y="142406"/>
                </a:cubicBezTo>
                <a:lnTo>
                  <a:pt x="262328" y="127416"/>
                </a:lnTo>
                <a:cubicBezTo>
                  <a:pt x="166141" y="103682"/>
                  <a:pt x="83070" y="51841"/>
                  <a:pt x="0" y="0"/>
                </a:cubicBezTo>
              </a:path>
            </a:pathLst>
          </a:cu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27588" y="2813050"/>
            <a:ext cx="1851025" cy="412750"/>
          </a:xfrm>
          <a:custGeom>
            <a:avLst/>
            <a:gdLst>
              <a:gd name="connsiteX0" fmla="*/ 1851285 w 1851285"/>
              <a:gd name="connsiteY0" fmla="*/ 412230 h 412230"/>
              <a:gd name="connsiteX1" fmla="*/ 1551482 w 1851285"/>
              <a:gd name="connsiteY1" fmla="*/ 359764 h 412230"/>
              <a:gd name="connsiteX2" fmla="*/ 1071797 w 1851285"/>
              <a:gd name="connsiteY2" fmla="*/ 299803 h 412230"/>
              <a:gd name="connsiteX3" fmla="*/ 644577 w 1851285"/>
              <a:gd name="connsiteY3" fmla="*/ 194872 h 412230"/>
              <a:gd name="connsiteX4" fmla="*/ 269823 w 1851285"/>
              <a:gd name="connsiteY4" fmla="*/ 157397 h 412230"/>
              <a:gd name="connsiteX5" fmla="*/ 0 w 1851285"/>
              <a:gd name="connsiteY5" fmla="*/ 0 h 41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1285" h="412230">
                <a:moveTo>
                  <a:pt x="1851285" y="412230"/>
                </a:moveTo>
                <a:cubicBezTo>
                  <a:pt x="1766341" y="395366"/>
                  <a:pt x="1681397" y="378502"/>
                  <a:pt x="1551482" y="359764"/>
                </a:cubicBezTo>
                <a:cubicBezTo>
                  <a:pt x="1421567" y="341026"/>
                  <a:pt x="1222948" y="327285"/>
                  <a:pt x="1071797" y="299803"/>
                </a:cubicBezTo>
                <a:cubicBezTo>
                  <a:pt x="920646" y="272321"/>
                  <a:pt x="778239" y="218606"/>
                  <a:pt x="644577" y="194872"/>
                </a:cubicBezTo>
                <a:cubicBezTo>
                  <a:pt x="510915" y="171138"/>
                  <a:pt x="377252" y="189876"/>
                  <a:pt x="269823" y="157397"/>
                </a:cubicBezTo>
                <a:cubicBezTo>
                  <a:pt x="162394" y="124918"/>
                  <a:pt x="81197" y="62459"/>
                  <a:pt x="0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617970" y="3238500"/>
            <a:ext cx="0" cy="3746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629400" y="3600450"/>
            <a:ext cx="2133600" cy="571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629400" y="3581400"/>
            <a:ext cx="1673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To storm drain 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6500811" y="3227546"/>
            <a:ext cx="187326" cy="130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0" descr="Grass Blades And Clumps Clip Art"/>
          <p:cNvPicPr>
            <a:picLocks noChangeAspect="1" noChangeArrowheads="1"/>
          </p:cNvPicPr>
          <p:nvPr/>
        </p:nvPicPr>
        <p:blipFill rotWithShape="1">
          <a:blip r:embed="rId2" cstate="print"/>
          <a:srcRect l="72879"/>
          <a:stretch/>
        </p:blipFill>
        <p:spPr bwMode="auto">
          <a:xfrm rot="271084">
            <a:off x="5852430" y="5113556"/>
            <a:ext cx="40299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4-2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6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/>
      <p:bldP spid="9" grpId="0"/>
      <p:bldP spid="10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26" y="816641"/>
            <a:ext cx="6882747" cy="5919254"/>
          </a:xfrm>
          <a:prstGeom prst="rect">
            <a:avLst/>
          </a:prstGeom>
        </p:spPr>
      </p:pic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7086600" y="3962400"/>
          <a:ext cx="1828801" cy="2255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5826"/>
                <a:gridCol w="942975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DMA-1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3200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DMA-2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3200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DMA-3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3700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utura Md BT" panose="020B0602020204020303" pitchFamily="34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DMA-4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12400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DMA-5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500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DMA-6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8500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DMA-7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4200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utura Md BT" panose="020B0602020204020303" pitchFamily="34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35700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Sizing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52400" y="1399883"/>
          <a:ext cx="8218975" cy="27606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65163"/>
                <a:gridCol w="910830"/>
                <a:gridCol w="1003462"/>
                <a:gridCol w="920607"/>
                <a:gridCol w="920607"/>
                <a:gridCol w="1104729"/>
                <a:gridCol w="1172936"/>
                <a:gridCol w="1220641"/>
              </a:tblGrid>
              <a:tr h="72637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DMA Name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620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DMA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Area 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(SF)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Post-project </a:t>
                      </a: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surface type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DMA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Runoff 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factor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DMA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Area </a:t>
                      </a: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runoff factor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Facility Name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25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DMA-1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22860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3200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Roof</a:t>
                      </a: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1.0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3200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Facility Sizing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factor 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>
                          <a:solidFill>
                            <a:schemeClr val="bg1"/>
                          </a:solidFill>
                          <a:effectLst/>
                        </a:rPr>
                        <a:t>Minimum</a:t>
                      </a:r>
                      <a:br>
                        <a:rPr lang="en-US" sz="1600" spc="2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>
                          <a:solidFill>
                            <a:schemeClr val="bg1"/>
                          </a:solidFill>
                          <a:effectLst/>
                        </a:rPr>
                        <a:t>Facility</a:t>
                      </a:r>
                      <a:br>
                        <a:rPr lang="en-US" sz="1600" spc="2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>
                          <a:solidFill>
                            <a:schemeClr val="bg1"/>
                          </a:solidFill>
                          <a:effectLst/>
                        </a:rPr>
                        <a:t>Size</a:t>
                      </a:r>
                      <a:endParaRPr lang="en-US" sz="1600" spc="2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Proposed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Facility</a:t>
                      </a:r>
                      <a:b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Size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68580" marT="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</a:tr>
              <a:tr h="33525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DMA-2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22860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3200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Roof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1.0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3200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405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DMA-4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22860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12400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Paved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1.0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12400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978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Total&gt;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228600" marT="0" marB="0"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18800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752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spc="2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600" spc="20" dirty="0" smtClean="0">
                          <a:solidFill>
                            <a:schemeClr val="bg1"/>
                          </a:solidFill>
                          <a:effectLst/>
                        </a:rPr>
                        <a:t>900</a:t>
                      </a:r>
                      <a:endParaRPr lang="en-US" sz="1600" spc="20" dirty="0">
                        <a:solidFill>
                          <a:schemeClr val="bg1"/>
                        </a:solidFill>
                        <a:effectLst/>
                        <a:latin typeface="Futura Bk BT" panose="020B05020202040203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456E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211899" y="4495800"/>
          <a:ext cx="1828801" cy="2255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5826"/>
                <a:gridCol w="942975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DMA-1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3200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DMA-2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3200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DMA-3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3700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utura Md BT" panose="020B0602020204020303" pitchFamily="34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DMA-4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12400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DMA-5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500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DMA-6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8500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DMA-7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4200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utura Md BT" panose="020B0602020204020303" pitchFamily="34" charset="0"/>
                      </a:endParaRP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utura Md BT" panose="020B0602020204020303" pitchFamily="34" charset="0"/>
                        </a:rPr>
                        <a:t>35700</a:t>
                      </a:r>
                    </a:p>
                  </a:txBody>
                  <a:tcPr marL="7620" marR="7620" marT="7620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67000"/>
            <a:ext cx="3212774" cy="27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606369"/>
              </p:ext>
            </p:extLst>
          </p:nvPr>
        </p:nvGraphicFramePr>
        <p:xfrm>
          <a:off x="0" y="228600"/>
          <a:ext cx="9144000" cy="65047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5029"/>
                <a:gridCol w="8098971"/>
              </a:tblGrid>
              <a:tr h="46462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Time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Topic</a:t>
                      </a:r>
                      <a:endParaRPr lang="en-US" dirty="0">
                        <a:latin typeface="+mj-lt"/>
                      </a:endParaRPr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12:45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Check</a:t>
                      </a:r>
                      <a:r>
                        <a:rPr lang="en-US" baseline="0" dirty="0" smtClean="0"/>
                        <a:t> In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1:00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Introductions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1:10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LID Principles</a:t>
                      </a:r>
                      <a:r>
                        <a:rPr lang="en-US" baseline="0" dirty="0" smtClean="0"/>
                        <a:t> and Objectives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1:25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C.3</a:t>
                      </a:r>
                      <a:r>
                        <a:rPr lang="en-US" baseline="0" dirty="0" smtClean="0"/>
                        <a:t> Background and Update</a:t>
                      </a:r>
                      <a:endParaRPr lang="en-US" dirty="0" smtClean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1:45</a:t>
                      </a:r>
                      <a:endParaRPr lang="en-US" b="1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LID Site Design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and Bioretention Design—Conceptual</a:t>
                      </a:r>
                      <a:r>
                        <a:rPr lang="en-US" baseline="0" dirty="0" smtClean="0"/>
                        <a:t> Level</a:t>
                      </a:r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2:30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BREAK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2:40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Issues Frequently Discussed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3:30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BREAK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3:40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Bioretention Design Details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4:15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Construction</a:t>
                      </a:r>
                      <a:r>
                        <a:rPr lang="en-US" baseline="0" dirty="0" smtClean="0"/>
                        <a:t> of Bioretention Facilities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4:25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Operation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baseline="0" dirty="0" smtClean="0"/>
                        <a:t>Maintenance of Bioretention Facilities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4:35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Topics</a:t>
                      </a:r>
                      <a:r>
                        <a:rPr lang="en-US" baseline="0" dirty="0" smtClean="0"/>
                        <a:t> for Future Workshops and Wrap Up</a:t>
                      </a:r>
                      <a:endParaRPr lang="en-US" dirty="0"/>
                    </a:p>
                  </a:txBody>
                  <a:tcPr anchor="ctr"/>
                </a:tc>
              </a:tr>
              <a:tr h="464624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4:45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Adjourn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8288"/>
            <a:ext cx="6477000" cy="6418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Sizing Calculator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3212774" cy="27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9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Frequently Discussed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LID Planning, Design, and </a:t>
            </a:r>
            <a:r>
              <a:rPr lang="en-US" dirty="0" smtClean="0"/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 most common mistakes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524000"/>
            <a:ext cx="8153400" cy="4525963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n-US" sz="2800" b="0" dirty="0" smtClean="0"/>
              <a:t>Didn’t start early enough.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n-US" sz="2800" b="0" dirty="0" smtClean="0"/>
              <a:t>Planned to use less effective treatment facilities.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r>
              <a:rPr lang="en-US" sz="2800" b="0" dirty="0" smtClean="0"/>
              <a:t>Postponed deciding who will operate and maintain treatment and flow-control facilities.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</a:pPr>
            <a:endParaRPr lang="en-US" sz="2800" dirty="0" smtClean="0"/>
          </a:p>
        </p:txBody>
      </p:sp>
      <p:pic>
        <p:nvPicPr>
          <p:cNvPr id="119823" name="Picture 15" descr="largelotsub-warm-b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505200"/>
            <a:ext cx="4953000" cy="2455863"/>
          </a:xfrm>
          <a:noFill/>
        </p:spPr>
      </p:pic>
      <p:pic>
        <p:nvPicPr>
          <p:cNvPr id="119814" name="Picture 6" descr="commercialstartearl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362200"/>
            <a:ext cx="2971800" cy="2528888"/>
          </a:xfrm>
          <a:noFill/>
        </p:spPr>
      </p:pic>
      <p:pic>
        <p:nvPicPr>
          <p:cNvPr id="119821" name="Picture 13" descr="oilgri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3784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5" name="Picture 17" descr="MCj0379581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266541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6" name="Picture 18" descr="MCj021519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27563"/>
            <a:ext cx="20589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93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43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Applicability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whole of </a:t>
            </a:r>
            <a:r>
              <a:rPr lang="en-US" sz="2800" dirty="0" smtClean="0"/>
              <a:t>an action</a:t>
            </a:r>
          </a:p>
          <a:p>
            <a:pPr lvl="1"/>
            <a:r>
              <a:rPr lang="en-US" sz="2400" dirty="0" smtClean="0"/>
              <a:t>Consistent with CEQA definition</a:t>
            </a:r>
          </a:p>
          <a:p>
            <a:pPr lvl="1"/>
            <a:r>
              <a:rPr lang="en-US" sz="2400" dirty="0" smtClean="0"/>
              <a:t>No </a:t>
            </a:r>
            <a:r>
              <a:rPr lang="en-US" sz="2400" dirty="0" err="1" smtClean="0"/>
              <a:t>piecemealing</a:t>
            </a:r>
            <a:endParaRPr lang="en-US" sz="2400" dirty="0" smtClean="0"/>
          </a:p>
          <a:p>
            <a:pPr lvl="1"/>
            <a:r>
              <a:rPr lang="en-US" sz="2400" dirty="0" smtClean="0"/>
              <a:t>Includes improvements on public ROW</a:t>
            </a:r>
            <a:endParaRPr lang="en-US" sz="2400" dirty="0"/>
          </a:p>
          <a:p>
            <a:r>
              <a:rPr lang="en-US" sz="2800" dirty="0" smtClean="0"/>
              <a:t>Swimming pools</a:t>
            </a:r>
          </a:p>
          <a:p>
            <a:r>
              <a:rPr lang="en-US" sz="2800" dirty="0" smtClean="0"/>
              <a:t>Pervious pavements</a:t>
            </a:r>
          </a:p>
          <a:p>
            <a:pPr lvl="1"/>
            <a:r>
              <a:rPr lang="en-US" sz="2400" dirty="0" smtClean="0"/>
              <a:t>Must meet criteria</a:t>
            </a:r>
          </a:p>
          <a:p>
            <a:r>
              <a:rPr lang="en-US" sz="2800" dirty="0" smtClean="0"/>
              <a:t>Pavement reconstruction</a:t>
            </a:r>
          </a:p>
          <a:p>
            <a:pPr lvl="1"/>
            <a:r>
              <a:rPr lang="en-US" sz="2400" dirty="0" smtClean="0"/>
              <a:t>Did the drainage change?</a:t>
            </a:r>
          </a:p>
          <a:p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5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4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50% Rule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4724400" cy="1981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4495800"/>
            <a:ext cx="4724400" cy="198120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1905000"/>
            <a:ext cx="1905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OLD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1905000"/>
            <a:ext cx="2057400" cy="14478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NEW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1676400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Criterion in previous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permit (2003-2009):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Project results in an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increase of or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replacement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of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50% or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more of existing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development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7400" y="4343400"/>
            <a:ext cx="25571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MRP criterion: Project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results in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alteration of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more than 50% of the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previously existing </a:t>
            </a:r>
            <a:b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0" y="38862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Existing Development</a:t>
            </a:r>
            <a:endParaRPr lang="en-US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47750" y="3648075"/>
            <a:ext cx="723900" cy="463550"/>
          </a:xfrm>
          <a:custGeom>
            <a:avLst/>
            <a:gdLst>
              <a:gd name="connsiteX0" fmla="*/ 723900 w 723900"/>
              <a:gd name="connsiteY0" fmla="*/ 438150 h 463550"/>
              <a:gd name="connsiteX1" fmla="*/ 314325 w 723900"/>
              <a:gd name="connsiteY1" fmla="*/ 209550 h 463550"/>
              <a:gd name="connsiteX2" fmla="*/ 323850 w 723900"/>
              <a:gd name="connsiteY2" fmla="*/ 428625 h 463550"/>
              <a:gd name="connsiteX3" fmla="*/ 0 w 723900"/>
              <a:gd name="connsiteY3" fmla="*/ 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" h="463550">
                <a:moveTo>
                  <a:pt x="723900" y="438150"/>
                </a:moveTo>
                <a:cubicBezTo>
                  <a:pt x="552450" y="324643"/>
                  <a:pt x="381000" y="211137"/>
                  <a:pt x="314325" y="209550"/>
                </a:cubicBezTo>
                <a:cubicBezTo>
                  <a:pt x="247650" y="207963"/>
                  <a:pt x="376238" y="463550"/>
                  <a:pt x="323850" y="428625"/>
                </a:cubicBezTo>
                <a:cubicBezTo>
                  <a:pt x="271463" y="393700"/>
                  <a:pt x="135731" y="196850"/>
                  <a:pt x="0" y="0"/>
                </a:cubicBezTo>
              </a:path>
            </a:pathLst>
          </a:cu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333875" y="4086225"/>
            <a:ext cx="742950" cy="390525"/>
          </a:xfrm>
          <a:custGeom>
            <a:avLst/>
            <a:gdLst>
              <a:gd name="connsiteX0" fmla="*/ 0 w 742950"/>
              <a:gd name="connsiteY0" fmla="*/ 0 h 390525"/>
              <a:gd name="connsiteX1" fmla="*/ 419100 w 742950"/>
              <a:gd name="connsiteY1" fmla="*/ 238125 h 390525"/>
              <a:gd name="connsiteX2" fmla="*/ 314325 w 742950"/>
              <a:gd name="connsiteY2" fmla="*/ 66675 h 390525"/>
              <a:gd name="connsiteX3" fmla="*/ 742950 w 742950"/>
              <a:gd name="connsiteY3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390525">
                <a:moveTo>
                  <a:pt x="0" y="0"/>
                </a:moveTo>
                <a:cubicBezTo>
                  <a:pt x="183356" y="113506"/>
                  <a:pt x="366713" y="227013"/>
                  <a:pt x="419100" y="238125"/>
                </a:cubicBezTo>
                <a:cubicBezTo>
                  <a:pt x="471487" y="249237"/>
                  <a:pt x="260350" y="41275"/>
                  <a:pt x="314325" y="66675"/>
                </a:cubicBezTo>
                <a:cubicBezTo>
                  <a:pt x="368300" y="92075"/>
                  <a:pt x="555625" y="241300"/>
                  <a:pt x="742950" y="390525"/>
                </a:cubicBezTo>
              </a:path>
            </a:pathLst>
          </a:cu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8200" y="4724400"/>
            <a:ext cx="1905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OLD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6600" y="4724400"/>
            <a:ext cx="2057400" cy="14478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NEW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>
                <a:solidFill>
                  <a:srgbClr val="18456E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923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5.55556E-6 L -0.19166 5.55556E-6 " pathEditMode="relative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5.55556E-6 L -0.19166 5.55556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Review Process</a:t>
            </a:r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609600" y="15335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Pre-Application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Meeting</a:t>
            </a:r>
          </a:p>
        </p:txBody>
      </p:sp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3124200" y="15335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Completed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Application</a:t>
            </a:r>
          </a:p>
        </p:txBody>
      </p:sp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5715000" y="15335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“Deemed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Complete”</a:t>
            </a:r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5715000" y="29813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Section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Review</a:t>
            </a:r>
          </a:p>
        </p:txBody>
      </p:sp>
      <p:sp>
        <p:nvSpPr>
          <p:cNvPr id="238599" name="Rectangle 7"/>
          <p:cNvSpPr>
            <a:spLocks noChangeArrowheads="1"/>
          </p:cNvSpPr>
          <p:nvPr/>
        </p:nvSpPr>
        <p:spPr bwMode="auto">
          <a:xfrm>
            <a:off x="5715000" y="40481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CEQA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Review</a:t>
            </a:r>
          </a:p>
        </p:txBody>
      </p:sp>
      <p:sp>
        <p:nvSpPr>
          <p:cNvPr id="238600" name="Rectangle 8"/>
          <p:cNvSpPr>
            <a:spLocks noChangeArrowheads="1"/>
          </p:cNvSpPr>
          <p:nvPr/>
        </p:nvSpPr>
        <p:spPr bwMode="auto">
          <a:xfrm>
            <a:off x="3124200" y="35147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Conditions of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Approval</a:t>
            </a:r>
          </a:p>
        </p:txBody>
      </p:sp>
      <p:sp>
        <p:nvSpPr>
          <p:cNvPr id="238601" name="Rectangle 9"/>
          <p:cNvSpPr>
            <a:spLocks noChangeArrowheads="1"/>
          </p:cNvSpPr>
          <p:nvPr/>
        </p:nvSpPr>
        <p:spPr bwMode="auto">
          <a:xfrm>
            <a:off x="457200" y="3514725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Planning 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Commission</a:t>
            </a:r>
          </a:p>
        </p:txBody>
      </p:sp>
      <p:sp>
        <p:nvSpPr>
          <p:cNvPr id="238602" name="Rectangle 10"/>
          <p:cNvSpPr>
            <a:spLocks noChangeArrowheads="1"/>
          </p:cNvSpPr>
          <p:nvPr/>
        </p:nvSpPr>
        <p:spPr bwMode="auto">
          <a:xfrm>
            <a:off x="457200" y="5181600"/>
            <a:ext cx="1981200" cy="12954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Detailed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Design</a:t>
            </a:r>
          </a:p>
        </p:txBody>
      </p:sp>
      <p:sp>
        <p:nvSpPr>
          <p:cNvPr id="238603" name="Rectangle 11"/>
          <p:cNvSpPr>
            <a:spLocks noChangeArrowheads="1"/>
          </p:cNvSpPr>
          <p:nvPr/>
        </p:nvSpPr>
        <p:spPr bwMode="auto">
          <a:xfrm>
            <a:off x="2971800" y="5181600"/>
            <a:ext cx="1981200" cy="12954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Plan Set and </a:t>
            </a:r>
            <a:br>
              <a:rPr lang="en-US">
                <a:solidFill>
                  <a:srgbClr val="F4DD34"/>
                </a:solidFill>
                <a:latin typeface="Franklin Gothic Heavy" pitchFamily="34" charset="0"/>
              </a:rPr>
            </a:br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Permit </a:t>
            </a:r>
            <a:br>
              <a:rPr lang="en-US">
                <a:solidFill>
                  <a:srgbClr val="F4DD34"/>
                </a:solidFill>
                <a:latin typeface="Franklin Gothic Heavy" pitchFamily="34" charset="0"/>
              </a:rPr>
            </a:br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Application</a:t>
            </a:r>
          </a:p>
        </p:txBody>
      </p:sp>
      <p:sp>
        <p:nvSpPr>
          <p:cNvPr id="238604" name="Rectangle 12"/>
          <p:cNvSpPr>
            <a:spLocks noChangeArrowheads="1"/>
          </p:cNvSpPr>
          <p:nvPr/>
        </p:nvSpPr>
        <p:spPr bwMode="auto">
          <a:xfrm>
            <a:off x="5715000" y="5181600"/>
            <a:ext cx="1981200" cy="12954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Franklin Gothic Heavy" pitchFamily="34" charset="0"/>
              </a:rPr>
              <a:t>Construction</a:t>
            </a:r>
          </a:p>
        </p:txBody>
      </p:sp>
      <p:sp>
        <p:nvSpPr>
          <p:cNvPr id="238605" name="Line 13"/>
          <p:cNvSpPr>
            <a:spLocks noChangeShapeType="1"/>
          </p:cNvSpPr>
          <p:nvPr/>
        </p:nvSpPr>
        <p:spPr bwMode="auto">
          <a:xfrm>
            <a:off x="2590800" y="1905000"/>
            <a:ext cx="5334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6" name="Line 14"/>
          <p:cNvSpPr>
            <a:spLocks noChangeShapeType="1"/>
          </p:cNvSpPr>
          <p:nvPr/>
        </p:nvSpPr>
        <p:spPr bwMode="auto">
          <a:xfrm>
            <a:off x="7696200" y="35052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7" name="Line 15"/>
          <p:cNvSpPr>
            <a:spLocks noChangeShapeType="1"/>
          </p:cNvSpPr>
          <p:nvPr/>
        </p:nvSpPr>
        <p:spPr bwMode="auto">
          <a:xfrm>
            <a:off x="7696200" y="19050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8" name="Line 16"/>
          <p:cNvSpPr>
            <a:spLocks noChangeShapeType="1"/>
          </p:cNvSpPr>
          <p:nvPr/>
        </p:nvSpPr>
        <p:spPr bwMode="auto">
          <a:xfrm>
            <a:off x="8458200" y="1905000"/>
            <a:ext cx="0" cy="2514600"/>
          </a:xfrm>
          <a:prstGeom prst="line">
            <a:avLst/>
          </a:prstGeom>
          <a:noFill/>
          <a:ln w="44450">
            <a:solidFill>
              <a:srgbClr val="FBCC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9" name="Line 17"/>
          <p:cNvSpPr>
            <a:spLocks noChangeShapeType="1"/>
          </p:cNvSpPr>
          <p:nvPr/>
        </p:nvSpPr>
        <p:spPr bwMode="auto">
          <a:xfrm>
            <a:off x="7696200" y="44196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0" name="Line 18"/>
          <p:cNvSpPr>
            <a:spLocks noChangeShapeType="1"/>
          </p:cNvSpPr>
          <p:nvPr/>
        </p:nvSpPr>
        <p:spPr bwMode="auto">
          <a:xfrm>
            <a:off x="5105400" y="1905000"/>
            <a:ext cx="5334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1" name="Line 19"/>
          <p:cNvSpPr>
            <a:spLocks noChangeShapeType="1"/>
          </p:cNvSpPr>
          <p:nvPr/>
        </p:nvSpPr>
        <p:spPr bwMode="auto">
          <a:xfrm>
            <a:off x="5500688" y="3505200"/>
            <a:ext cx="0" cy="91440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2" name="Line 20"/>
          <p:cNvSpPr>
            <a:spLocks noChangeShapeType="1"/>
          </p:cNvSpPr>
          <p:nvPr/>
        </p:nvSpPr>
        <p:spPr bwMode="auto">
          <a:xfrm>
            <a:off x="5486400" y="3505200"/>
            <a:ext cx="2286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3" name="Line 21"/>
          <p:cNvSpPr>
            <a:spLocks noChangeShapeType="1"/>
          </p:cNvSpPr>
          <p:nvPr/>
        </p:nvSpPr>
        <p:spPr bwMode="auto">
          <a:xfrm>
            <a:off x="5486400" y="4419600"/>
            <a:ext cx="2286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4" name="Line 22"/>
          <p:cNvSpPr>
            <a:spLocks noChangeShapeType="1"/>
          </p:cNvSpPr>
          <p:nvPr/>
        </p:nvSpPr>
        <p:spPr bwMode="auto">
          <a:xfrm>
            <a:off x="5105400" y="3962400"/>
            <a:ext cx="381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5" name="Line 23"/>
          <p:cNvSpPr>
            <a:spLocks noChangeShapeType="1"/>
          </p:cNvSpPr>
          <p:nvPr/>
        </p:nvSpPr>
        <p:spPr bwMode="auto">
          <a:xfrm>
            <a:off x="2438400" y="3962400"/>
            <a:ext cx="6858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6" name="Line 24"/>
          <p:cNvSpPr>
            <a:spLocks noChangeShapeType="1"/>
          </p:cNvSpPr>
          <p:nvPr/>
        </p:nvSpPr>
        <p:spPr bwMode="auto">
          <a:xfrm>
            <a:off x="2438400" y="5867400"/>
            <a:ext cx="5334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7" name="Line 25"/>
          <p:cNvSpPr>
            <a:spLocks noChangeShapeType="1"/>
          </p:cNvSpPr>
          <p:nvPr/>
        </p:nvSpPr>
        <p:spPr bwMode="auto">
          <a:xfrm>
            <a:off x="4953000" y="58674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8" name="Line 26"/>
          <p:cNvSpPr>
            <a:spLocks noChangeShapeType="1"/>
          </p:cNvSpPr>
          <p:nvPr/>
        </p:nvSpPr>
        <p:spPr bwMode="auto">
          <a:xfrm>
            <a:off x="1371600" y="4343400"/>
            <a:ext cx="0" cy="83820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3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3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3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6" grpId="0" animBg="1"/>
      <p:bldP spid="238597" grpId="0" animBg="1"/>
      <p:bldP spid="238598" grpId="0" animBg="1"/>
      <p:bldP spid="238599" grpId="0" animBg="1"/>
      <p:bldP spid="238600" grpId="0" animBg="1"/>
      <p:bldP spid="238601" grpId="0" animBg="1"/>
      <p:bldP spid="238602" grpId="0" animBg="1"/>
      <p:bldP spid="238603" grpId="0" animBg="1"/>
      <p:bldP spid="238604" grpId="0" animBg="1"/>
      <p:bldP spid="238605" grpId="0" animBg="1"/>
      <p:bldP spid="238606" grpId="0" animBg="1"/>
      <p:bldP spid="238607" grpId="0" animBg="1"/>
      <p:bldP spid="238608" grpId="0" animBg="1"/>
      <p:bldP spid="238609" grpId="0" animBg="1"/>
      <p:bldP spid="238610" grpId="0" animBg="1"/>
      <p:bldP spid="238611" grpId="0" animBg="1"/>
      <p:bldP spid="238612" grpId="0" animBg="1"/>
      <p:bldP spid="238613" grpId="0" animBg="1"/>
      <p:bldP spid="238614" grpId="0" animBg="1"/>
      <p:bldP spid="238615" grpId="0" animBg="1"/>
      <p:bldP spid="238616" grpId="0" animBg="1"/>
      <p:bldP spid="238617" grpId="0" animBg="1"/>
      <p:bldP spid="2386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Development Review Process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09600" y="15240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4DD34"/>
                </a:solidFill>
                <a:latin typeface="+mn-lt"/>
              </a:rPr>
              <a:t>Pre-Application</a:t>
            </a:r>
          </a:p>
          <a:p>
            <a:pPr algn="ctr" eaLnBrk="1" hangingPunct="1"/>
            <a:r>
              <a:rPr lang="en-US" dirty="0">
                <a:solidFill>
                  <a:srgbClr val="F4DD34"/>
                </a:solidFill>
                <a:latin typeface="+mn-lt"/>
              </a:rPr>
              <a:t>Meeting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124200" y="15240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Completed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Application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715000" y="15240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4DD34"/>
                </a:solidFill>
                <a:latin typeface="+mn-lt"/>
              </a:rPr>
              <a:t>“Deemed</a:t>
            </a:r>
          </a:p>
          <a:p>
            <a:pPr algn="ctr" eaLnBrk="1" hangingPunct="1"/>
            <a:r>
              <a:rPr lang="en-US" dirty="0">
                <a:solidFill>
                  <a:srgbClr val="F4DD34"/>
                </a:solidFill>
                <a:latin typeface="+mn-lt"/>
              </a:rPr>
              <a:t>Complete”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715000" y="29718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Section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Review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5715000" y="40386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CEQA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Review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124200" y="35052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Conditions of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Approval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457200" y="3505200"/>
            <a:ext cx="1981200" cy="8382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Planning 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Commission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57200" y="5181600"/>
            <a:ext cx="1981200" cy="12954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Detailed</a:t>
            </a:r>
          </a:p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Design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2971800" y="5181600"/>
            <a:ext cx="1981200" cy="12954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Plan Set and </a:t>
            </a:r>
            <a:br>
              <a:rPr lang="en-US">
                <a:solidFill>
                  <a:srgbClr val="F4DD34"/>
                </a:solidFill>
                <a:latin typeface="+mn-lt"/>
              </a:rPr>
            </a:br>
            <a:r>
              <a:rPr lang="en-US">
                <a:solidFill>
                  <a:srgbClr val="F4DD34"/>
                </a:solidFill>
                <a:latin typeface="+mn-lt"/>
              </a:rPr>
              <a:t>Permit</a:t>
            </a:r>
            <a:br>
              <a:rPr lang="en-US">
                <a:solidFill>
                  <a:srgbClr val="F4DD34"/>
                </a:solidFill>
                <a:latin typeface="+mn-lt"/>
              </a:rPr>
            </a:br>
            <a:r>
              <a:rPr lang="en-US">
                <a:solidFill>
                  <a:srgbClr val="F4DD34"/>
                </a:solidFill>
                <a:latin typeface="+mn-lt"/>
              </a:rPr>
              <a:t>Application</a:t>
            </a:r>
          </a:p>
        </p:txBody>
      </p:sp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5715000" y="5181600"/>
            <a:ext cx="1981200" cy="1295400"/>
          </a:xfrm>
          <a:prstGeom prst="rect">
            <a:avLst/>
          </a:prstGeom>
          <a:solidFill>
            <a:srgbClr val="2C4365"/>
          </a:solidFill>
          <a:ln w="9525">
            <a:solidFill>
              <a:srgbClr val="F4DD34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4DD34"/>
                </a:solidFill>
                <a:latin typeface="+mn-lt"/>
              </a:rPr>
              <a:t>Construction</a:t>
            </a: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2590800" y="1905000"/>
            <a:ext cx="5334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7696200" y="35052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7696200" y="19050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>
            <a:off x="8458200" y="1905000"/>
            <a:ext cx="0" cy="2514600"/>
          </a:xfrm>
          <a:prstGeom prst="line">
            <a:avLst/>
          </a:prstGeom>
          <a:noFill/>
          <a:ln w="44450">
            <a:solidFill>
              <a:srgbClr val="FBCC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>
            <a:off x="7696200" y="4419600"/>
            <a:ext cx="762000" cy="0"/>
          </a:xfrm>
          <a:prstGeom prst="line">
            <a:avLst/>
          </a:prstGeom>
          <a:noFill/>
          <a:ln w="44450">
            <a:solidFill>
              <a:srgbClr val="FBCC4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5105400" y="1905000"/>
            <a:ext cx="5334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5486400" y="3505200"/>
            <a:ext cx="0" cy="91440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>
            <a:off x="5486400" y="3505200"/>
            <a:ext cx="2286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5486400" y="4419600"/>
            <a:ext cx="228600" cy="0"/>
          </a:xfrm>
          <a:prstGeom prst="line">
            <a:avLst/>
          </a:prstGeom>
          <a:noFill/>
          <a:ln w="44450">
            <a:solidFill>
              <a:srgbClr val="FBCC4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5105400" y="3962400"/>
            <a:ext cx="381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>
            <a:off x="2438400" y="3962400"/>
            <a:ext cx="6858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>
            <a:off x="2438400" y="5867400"/>
            <a:ext cx="533400" cy="0"/>
          </a:xfrm>
          <a:prstGeom prst="line">
            <a:avLst/>
          </a:prstGeom>
          <a:noFill/>
          <a:ln w="44450">
            <a:solidFill>
              <a:srgbClr val="FBCC4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4953000" y="5867400"/>
            <a:ext cx="762000" cy="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8458200" y="1905000"/>
            <a:ext cx="0" cy="2514600"/>
          </a:xfrm>
          <a:prstGeom prst="line">
            <a:avLst/>
          </a:prstGeom>
          <a:noFill/>
          <a:ln w="44450">
            <a:solidFill>
              <a:srgbClr val="F4DD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1371600" y="4343400"/>
            <a:ext cx="0" cy="838200"/>
          </a:xfrm>
          <a:prstGeom prst="line">
            <a:avLst/>
          </a:prstGeom>
          <a:noFill/>
          <a:ln w="44450">
            <a:solidFill>
              <a:srgbClr val="FBCC4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0668" name="AutoShape 28"/>
          <p:cNvSpPr>
            <a:spLocks noChangeArrowheads="1"/>
          </p:cNvSpPr>
          <p:nvPr/>
        </p:nvSpPr>
        <p:spPr bwMode="auto">
          <a:xfrm>
            <a:off x="304800" y="533400"/>
            <a:ext cx="2133600" cy="914400"/>
          </a:xfrm>
          <a:prstGeom prst="wedgeRoundRectCallout">
            <a:avLst>
              <a:gd name="adj1" fmla="val 19569"/>
              <a:gd name="adj2" fmla="val 708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Discuss </a:t>
            </a:r>
            <a:br>
              <a:rPr lang="en-US">
                <a:latin typeface="+mn-lt"/>
              </a:rPr>
            </a:br>
            <a:r>
              <a:rPr lang="en-US">
                <a:latin typeface="+mn-lt"/>
              </a:rPr>
              <a:t>design, O&amp;M responsibility</a:t>
            </a:r>
            <a:endParaRPr lang="en-US" i="1">
              <a:latin typeface="+mn-lt"/>
            </a:endParaRPr>
          </a:p>
        </p:txBody>
      </p:sp>
      <p:sp>
        <p:nvSpPr>
          <p:cNvPr id="240669" name="AutoShape 29"/>
          <p:cNvSpPr>
            <a:spLocks noChangeArrowheads="1"/>
          </p:cNvSpPr>
          <p:nvPr/>
        </p:nvSpPr>
        <p:spPr bwMode="auto">
          <a:xfrm>
            <a:off x="3810000" y="2514600"/>
            <a:ext cx="3048000" cy="914400"/>
          </a:xfrm>
          <a:prstGeom prst="wedgeRoundRectCallout">
            <a:avLst>
              <a:gd name="adj1" fmla="val -38644"/>
              <a:gd name="adj2" fmla="val -9982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Prepare and submit a Stormwater Control Plan </a:t>
            </a:r>
          </a:p>
        </p:txBody>
      </p:sp>
      <p:sp>
        <p:nvSpPr>
          <p:cNvPr id="240670" name="AutoShape 30"/>
          <p:cNvSpPr>
            <a:spLocks noChangeArrowheads="1"/>
          </p:cNvSpPr>
          <p:nvPr/>
        </p:nvSpPr>
        <p:spPr bwMode="auto">
          <a:xfrm>
            <a:off x="7010400" y="2057400"/>
            <a:ext cx="2133600" cy="990600"/>
          </a:xfrm>
          <a:prstGeom prst="wedgeRoundRectCallout">
            <a:avLst>
              <a:gd name="adj1" fmla="val -37648"/>
              <a:gd name="adj2" fmla="val 6586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Respond to questions and revise plan</a:t>
            </a:r>
          </a:p>
        </p:txBody>
      </p:sp>
      <p:sp>
        <p:nvSpPr>
          <p:cNvPr id="240671" name="AutoShape 31"/>
          <p:cNvSpPr>
            <a:spLocks noChangeArrowheads="1"/>
          </p:cNvSpPr>
          <p:nvPr/>
        </p:nvSpPr>
        <p:spPr bwMode="auto">
          <a:xfrm>
            <a:off x="2743200" y="4267200"/>
            <a:ext cx="2514600" cy="1236663"/>
          </a:xfrm>
          <a:prstGeom prst="wedgeRoundRectCallout">
            <a:avLst>
              <a:gd name="adj1" fmla="val 5870"/>
              <a:gd name="adj2" fmla="val -7002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Stormwater requirements are attached to COAs</a:t>
            </a:r>
          </a:p>
        </p:txBody>
      </p:sp>
      <p:sp>
        <p:nvSpPr>
          <p:cNvPr id="240672" name="AutoShape 32"/>
          <p:cNvSpPr>
            <a:spLocks noChangeArrowheads="1"/>
          </p:cNvSpPr>
          <p:nvPr/>
        </p:nvSpPr>
        <p:spPr bwMode="auto">
          <a:xfrm>
            <a:off x="0" y="4343400"/>
            <a:ext cx="2667000" cy="1143000"/>
          </a:xfrm>
          <a:prstGeom prst="wedgeRoundRectCallout">
            <a:avLst>
              <a:gd name="adj1" fmla="val -13630"/>
              <a:gd name="adj2" fmla="val 925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Incorporate facilities in plans and specifications</a:t>
            </a:r>
            <a:endParaRPr lang="en-US" i="1">
              <a:latin typeface="+mn-lt"/>
            </a:endParaRPr>
          </a:p>
        </p:txBody>
      </p:sp>
      <p:sp>
        <p:nvSpPr>
          <p:cNvPr id="240675" name="AutoShape 35"/>
          <p:cNvSpPr>
            <a:spLocks noChangeArrowheads="1"/>
          </p:cNvSpPr>
          <p:nvPr/>
        </p:nvSpPr>
        <p:spPr bwMode="auto">
          <a:xfrm>
            <a:off x="381000" y="2514600"/>
            <a:ext cx="3276600" cy="762000"/>
          </a:xfrm>
          <a:prstGeom prst="wedgeRoundRectCallout">
            <a:avLst>
              <a:gd name="adj1" fmla="val 23787"/>
              <a:gd name="adj2" fmla="val -11541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+mn-lt"/>
              </a:rPr>
              <a:t>Lay out the site and stormwater facilities </a:t>
            </a:r>
          </a:p>
        </p:txBody>
      </p:sp>
      <p:sp>
        <p:nvSpPr>
          <p:cNvPr id="240676" name="AutoShape 36"/>
          <p:cNvSpPr>
            <a:spLocks noChangeArrowheads="1"/>
          </p:cNvSpPr>
          <p:nvPr/>
        </p:nvSpPr>
        <p:spPr bwMode="auto">
          <a:xfrm>
            <a:off x="6553200" y="5943600"/>
            <a:ext cx="2590800" cy="914400"/>
          </a:xfrm>
          <a:prstGeom prst="wedgeRoundRectCallout">
            <a:avLst>
              <a:gd name="adj1" fmla="val 16056"/>
              <a:gd name="adj2" fmla="val -6996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</a:rPr>
              <a:t>Transfer Maintenance Responsibility</a:t>
            </a:r>
            <a:endParaRPr lang="en-US" i="1" dirty="0">
              <a:latin typeface="+mn-lt"/>
            </a:endParaRPr>
          </a:p>
        </p:txBody>
      </p:sp>
      <p:sp>
        <p:nvSpPr>
          <p:cNvPr id="240674" name="AutoShape 34"/>
          <p:cNvSpPr>
            <a:spLocks noChangeArrowheads="1"/>
          </p:cNvSpPr>
          <p:nvPr/>
        </p:nvSpPr>
        <p:spPr bwMode="auto">
          <a:xfrm>
            <a:off x="5638800" y="4114800"/>
            <a:ext cx="3276600" cy="1219200"/>
          </a:xfrm>
          <a:prstGeom prst="wedgeRoundRectCallout">
            <a:avLst>
              <a:gd name="adj1" fmla="val -3778"/>
              <a:gd name="adj2" fmla="val 7252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</a:rPr>
              <a:t>Construct facilities. Submit Final O&amp;M Plan prior to end of construction</a:t>
            </a:r>
            <a:endParaRPr lang="en-US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68" grpId="0" animBg="1"/>
      <p:bldP spid="240669" grpId="0" animBg="1"/>
      <p:bldP spid="240670" grpId="0" animBg="1"/>
      <p:bldP spid="240671" grpId="0" animBg="1"/>
      <p:bldP spid="240672" grpId="0" animBg="1"/>
      <p:bldP spid="240675" grpId="0" animBg="1"/>
      <p:bldP spid="240676" grpId="0" animBg="1"/>
      <p:bldP spid="2406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417638"/>
            <a:ext cx="8077200" cy="2087562"/>
          </a:xfrm>
          <a:prstGeom prst="rect">
            <a:avLst/>
          </a:prstGeom>
          <a:solidFill>
            <a:srgbClr val="F4DD34">
              <a:alpha val="81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173038">
              <a:buNone/>
            </a:pPr>
            <a:r>
              <a:rPr lang="en-US" sz="3200" dirty="0" smtClean="0">
                <a:solidFill>
                  <a:srgbClr val="343E72"/>
                </a:solidFill>
                <a:latin typeface="+mj-lt"/>
              </a:rPr>
              <a:t>“Plan and design your </a:t>
            </a:r>
            <a:r>
              <a:rPr lang="en-US" sz="3200" dirty="0" err="1" smtClean="0">
                <a:solidFill>
                  <a:srgbClr val="343E72"/>
                </a:solidFill>
                <a:latin typeface="+mj-lt"/>
              </a:rPr>
              <a:t>stormwater</a:t>
            </a:r>
            <a:r>
              <a:rPr lang="en-US" sz="3200" dirty="0" smtClean="0">
                <a:solidFill>
                  <a:srgbClr val="343E72"/>
                </a:solidFill>
                <a:latin typeface="+mj-lt"/>
              </a:rPr>
              <a:t> controls integrally with the site plan and landscaping for your project.”</a:t>
            </a:r>
          </a:p>
          <a:p>
            <a:pPr>
              <a:spcBef>
                <a:spcPts val="3000"/>
              </a:spcBef>
            </a:pPr>
            <a:r>
              <a:rPr lang="en-US" sz="3200" dirty="0" smtClean="0"/>
              <a:t>Drainage Management Areas</a:t>
            </a:r>
          </a:p>
          <a:p>
            <a:pPr lvl="1"/>
            <a:r>
              <a:rPr lang="en-US" sz="2800" dirty="0" smtClean="0"/>
              <a:t>Grading and roof areas and slopes</a:t>
            </a:r>
          </a:p>
          <a:p>
            <a:r>
              <a:rPr lang="en-US" sz="3200" dirty="0" smtClean="0"/>
              <a:t>Locations/sizes of </a:t>
            </a:r>
            <a:r>
              <a:rPr lang="en-US" sz="3200" dirty="0" err="1" smtClean="0"/>
              <a:t>stormwater</a:t>
            </a:r>
            <a:r>
              <a:rPr lang="en-US" sz="3200" dirty="0" smtClean="0"/>
              <a:t> facilities</a:t>
            </a:r>
          </a:p>
          <a:p>
            <a:r>
              <a:rPr lang="en-US" sz="3200" dirty="0" smtClean="0"/>
              <a:t>Conceptual routing of drainage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of Detail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25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1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 for New Subdivisions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Total impervious area will not exceed threshold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Dispersal will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Improvement plans showing treatment and flow-control facilities</a:t>
            </a:r>
          </a:p>
          <a:p>
            <a:pPr lvl="1"/>
            <a:r>
              <a:rPr lang="en-US" sz="2400" dirty="0" smtClean="0"/>
              <a:t>Commitment to construct facilities prior to sale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Improvement plans showing treatment and flow-control facilities</a:t>
            </a:r>
          </a:p>
          <a:p>
            <a:pPr lvl="1"/>
            <a:r>
              <a:rPr lang="en-US" sz="2400" dirty="0" smtClean="0"/>
              <a:t>Deed restriction or other legal instrument ensuring lot-by-lot implementation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Pages</a:t>
            </a: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/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6-8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14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&amp; Objectives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 Planning, Design, and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590800"/>
            <a:ext cx="6438378" cy="4267200"/>
          </a:xfrm>
          <a:prstGeom prst="rect">
            <a:avLst/>
          </a:prstGeom>
          <a:blipFill dpi="0" rotWithShape="1">
            <a:blip r:embed="rId2">
              <a:alphaModFix amt="69000"/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Grandfathering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Requirements of previous permit apply if:</a:t>
            </a:r>
          </a:p>
          <a:p>
            <a:r>
              <a:rPr lang="en-US" sz="3200" dirty="0" smtClean="0"/>
              <a:t>Planning application deemed complete on or before 12/1/2011…</a:t>
            </a:r>
          </a:p>
          <a:p>
            <a:r>
              <a:rPr lang="en-US" sz="3200" dirty="0" smtClean="0"/>
              <a:t>…so long as the applicant is diligently pursuing the project</a:t>
            </a:r>
          </a:p>
          <a:p>
            <a:pPr lvl="1"/>
            <a:r>
              <a:rPr lang="en-US" sz="2800" dirty="0" smtClean="0"/>
              <a:t>Submittal of supplemental information</a:t>
            </a:r>
          </a:p>
          <a:p>
            <a:pPr lvl="1"/>
            <a:r>
              <a:rPr lang="en-US" sz="2800" dirty="0" smtClean="0"/>
              <a:t>Plans or other required documents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>
                <a:solidFill>
                  <a:srgbClr val="18456E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02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Pervious Pavement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2402289" cy="23615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524000"/>
            <a:ext cx="3163609" cy="23615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2" descr="P:\CCCWP\IMP Pictures\2011-05-21\IMG_3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205" y="3418159"/>
            <a:ext cx="3248100" cy="24362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P:\CCCWP\IMP Pictures\2011-05-21\IMG_3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1348" y="3634600"/>
            <a:ext cx="2915304" cy="21866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P:\CCCWP\IMP Pictures\2011-05-21\IMG_3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1624" y="4264661"/>
            <a:ext cx="3124200" cy="234333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Oval 9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65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  <p:pic>
        <p:nvPicPr>
          <p:cNvPr id="7" name="Picture 2" descr="P:\CCCWP\IMP Pictures\2011-05-21\IMG_35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6530" y="3969115"/>
            <a:ext cx="3250939" cy="243840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11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Pervious Pavement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855" y="2132677"/>
            <a:ext cx="4618038" cy="34635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2057400" y="1417638"/>
            <a:ext cx="5619900" cy="22483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/>
          </a:blip>
          <a:stretch>
            <a:fillRect/>
          </a:stretch>
        </p:blipFill>
        <p:spPr>
          <a:xfrm>
            <a:off x="533399" y="4572000"/>
            <a:ext cx="3463530" cy="19243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744461"/>
            <a:ext cx="4572000" cy="3429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6707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Pervious Pavement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for retention, not treatment</a:t>
            </a:r>
          </a:p>
          <a:p>
            <a:r>
              <a:rPr lang="en-US" dirty="0" smtClean="0"/>
              <a:t>Only suitable where:</a:t>
            </a:r>
          </a:p>
          <a:p>
            <a:pPr lvl="1"/>
            <a:r>
              <a:rPr lang="en-US" dirty="0" smtClean="0"/>
              <a:t>Grades are flat</a:t>
            </a:r>
          </a:p>
          <a:p>
            <a:pPr lvl="1"/>
            <a:r>
              <a:rPr lang="en-US" dirty="0" smtClean="0"/>
              <a:t>Soils will drain</a:t>
            </a:r>
          </a:p>
          <a:p>
            <a:pPr lvl="1"/>
            <a:r>
              <a:rPr lang="en-US" dirty="0" smtClean="0"/>
              <a:t>Traffic is light</a:t>
            </a:r>
          </a:p>
          <a:p>
            <a:pPr lvl="1"/>
            <a:r>
              <a:rPr lang="en-US" dirty="0" smtClean="0"/>
              <a:t>Current property owner wants the aesthetic effect and/or cachet</a:t>
            </a:r>
          </a:p>
          <a:p>
            <a:pPr lvl="1"/>
            <a:r>
              <a:rPr lang="en-US" dirty="0" smtClean="0"/>
              <a:t>Future property owners will preserve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size for bioretention?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4572000" cy="4572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½ Acre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67400" y="3429000"/>
            <a:ext cx="914400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4%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934200" y="3448050"/>
            <a:ext cx="0" cy="876300"/>
          </a:xfrm>
          <a:prstGeom prst="straightConnector1">
            <a:avLst/>
          </a:prstGeom>
          <a:ln w="317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49612" y="362459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30 </a:t>
            </a:r>
            <a:r>
              <a:rPr lang="en-US" sz="2800" dirty="0" err="1" smtClean="0">
                <a:solidFill>
                  <a:schemeClr val="bg1"/>
                </a:solidFill>
              </a:rPr>
              <a:t>ft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3" y="1752893"/>
            <a:ext cx="9120187" cy="5122862"/>
          </a:xfrm>
          <a:noFill/>
          <a:ln/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Best Planning for Parking Lots</a:t>
            </a:r>
            <a:endParaRPr lang="en-US" altLang="en-US" dirty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 rot="1981432">
            <a:off x="2808288" y="4124325"/>
            <a:ext cx="53975" cy="452438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581275" y="4694238"/>
            <a:ext cx="49213" cy="1052512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 rot="5400000">
            <a:off x="3193256" y="5712619"/>
            <a:ext cx="60325" cy="687388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 rot="7242979">
            <a:off x="4952207" y="2658269"/>
            <a:ext cx="42862" cy="971550"/>
          </a:xfrm>
          <a:prstGeom prst="rect">
            <a:avLst/>
          </a:prstGeom>
          <a:solidFill>
            <a:srgbClr val="66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4054475" y="4743450"/>
            <a:ext cx="1066800" cy="304800"/>
          </a:xfrm>
          <a:custGeom>
            <a:avLst/>
            <a:gdLst>
              <a:gd name="T0" fmla="*/ 88 w 672"/>
              <a:gd name="T1" fmla="*/ 0 h 192"/>
              <a:gd name="T2" fmla="*/ 36 w 672"/>
              <a:gd name="T3" fmla="*/ 14 h 192"/>
              <a:gd name="T4" fmla="*/ 0 w 672"/>
              <a:gd name="T5" fmla="*/ 62 h 192"/>
              <a:gd name="T6" fmla="*/ 0 w 672"/>
              <a:gd name="T7" fmla="*/ 134 h 192"/>
              <a:gd name="T8" fmla="*/ 45 w 672"/>
              <a:gd name="T9" fmla="*/ 173 h 192"/>
              <a:gd name="T10" fmla="*/ 93 w 672"/>
              <a:gd name="T11" fmla="*/ 192 h 192"/>
              <a:gd name="T12" fmla="*/ 93 w 672"/>
              <a:gd name="T13" fmla="*/ 110 h 192"/>
              <a:gd name="T14" fmla="*/ 631 w 672"/>
              <a:gd name="T15" fmla="*/ 110 h 192"/>
              <a:gd name="T16" fmla="*/ 638 w 672"/>
              <a:gd name="T17" fmla="*/ 166 h 192"/>
              <a:gd name="T18" fmla="*/ 672 w 672"/>
              <a:gd name="T19" fmla="*/ 163 h 192"/>
              <a:gd name="T20" fmla="*/ 669 w 672"/>
              <a:gd name="T21" fmla="*/ 12 h 192"/>
              <a:gd name="T22" fmla="*/ 640 w 672"/>
              <a:gd name="T23" fmla="*/ 22 h 192"/>
              <a:gd name="T24" fmla="*/ 624 w 672"/>
              <a:gd name="T25" fmla="*/ 77 h 192"/>
              <a:gd name="T26" fmla="*/ 103 w 672"/>
              <a:gd name="T27" fmla="*/ 82 h 192"/>
              <a:gd name="T28" fmla="*/ 81 w 672"/>
              <a:gd name="T29" fmla="*/ 79 h 192"/>
              <a:gd name="T30" fmla="*/ 88 w 672"/>
              <a:gd name="T31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72" h="192">
                <a:moveTo>
                  <a:pt x="88" y="0"/>
                </a:moveTo>
                <a:lnTo>
                  <a:pt x="36" y="14"/>
                </a:lnTo>
                <a:lnTo>
                  <a:pt x="0" y="62"/>
                </a:lnTo>
                <a:lnTo>
                  <a:pt x="0" y="134"/>
                </a:lnTo>
                <a:lnTo>
                  <a:pt x="45" y="173"/>
                </a:lnTo>
                <a:lnTo>
                  <a:pt x="93" y="192"/>
                </a:lnTo>
                <a:lnTo>
                  <a:pt x="93" y="110"/>
                </a:lnTo>
                <a:lnTo>
                  <a:pt x="631" y="110"/>
                </a:lnTo>
                <a:lnTo>
                  <a:pt x="638" y="166"/>
                </a:lnTo>
                <a:lnTo>
                  <a:pt x="672" y="163"/>
                </a:lnTo>
                <a:lnTo>
                  <a:pt x="669" y="12"/>
                </a:lnTo>
                <a:lnTo>
                  <a:pt x="640" y="22"/>
                </a:lnTo>
                <a:lnTo>
                  <a:pt x="624" y="77"/>
                </a:lnTo>
                <a:lnTo>
                  <a:pt x="103" y="82"/>
                </a:lnTo>
                <a:lnTo>
                  <a:pt x="81" y="79"/>
                </a:lnTo>
                <a:lnTo>
                  <a:pt x="88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5399088" y="4727575"/>
            <a:ext cx="803275" cy="293688"/>
          </a:xfrm>
          <a:custGeom>
            <a:avLst/>
            <a:gdLst>
              <a:gd name="T0" fmla="*/ 14 w 506"/>
              <a:gd name="T1" fmla="*/ 10 h 185"/>
              <a:gd name="T2" fmla="*/ 7 w 506"/>
              <a:gd name="T3" fmla="*/ 183 h 185"/>
              <a:gd name="T4" fmla="*/ 38 w 506"/>
              <a:gd name="T5" fmla="*/ 185 h 185"/>
              <a:gd name="T6" fmla="*/ 36 w 506"/>
              <a:gd name="T7" fmla="*/ 118 h 185"/>
              <a:gd name="T8" fmla="*/ 403 w 506"/>
              <a:gd name="T9" fmla="*/ 116 h 185"/>
              <a:gd name="T10" fmla="*/ 408 w 506"/>
              <a:gd name="T11" fmla="*/ 185 h 185"/>
              <a:gd name="T12" fmla="*/ 470 w 506"/>
              <a:gd name="T13" fmla="*/ 166 h 185"/>
              <a:gd name="T14" fmla="*/ 506 w 506"/>
              <a:gd name="T15" fmla="*/ 118 h 185"/>
              <a:gd name="T16" fmla="*/ 506 w 506"/>
              <a:gd name="T17" fmla="*/ 68 h 185"/>
              <a:gd name="T18" fmla="*/ 470 w 506"/>
              <a:gd name="T19" fmla="*/ 24 h 185"/>
              <a:gd name="T20" fmla="*/ 432 w 506"/>
              <a:gd name="T21" fmla="*/ 3 h 185"/>
              <a:gd name="T22" fmla="*/ 405 w 506"/>
              <a:gd name="T23" fmla="*/ 0 h 185"/>
              <a:gd name="T24" fmla="*/ 410 w 506"/>
              <a:gd name="T25" fmla="*/ 82 h 185"/>
              <a:gd name="T26" fmla="*/ 36 w 506"/>
              <a:gd name="T27" fmla="*/ 75 h 185"/>
              <a:gd name="T28" fmla="*/ 33 w 506"/>
              <a:gd name="T29" fmla="*/ 3 h 185"/>
              <a:gd name="T30" fmla="*/ 0 w 506"/>
              <a:gd name="T31" fmla="*/ 1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6" h="185">
                <a:moveTo>
                  <a:pt x="14" y="10"/>
                </a:moveTo>
                <a:lnTo>
                  <a:pt x="7" y="183"/>
                </a:lnTo>
                <a:lnTo>
                  <a:pt x="38" y="185"/>
                </a:lnTo>
                <a:lnTo>
                  <a:pt x="36" y="118"/>
                </a:lnTo>
                <a:lnTo>
                  <a:pt x="403" y="116"/>
                </a:lnTo>
                <a:lnTo>
                  <a:pt x="408" y="185"/>
                </a:lnTo>
                <a:lnTo>
                  <a:pt x="470" y="166"/>
                </a:lnTo>
                <a:lnTo>
                  <a:pt x="506" y="118"/>
                </a:lnTo>
                <a:lnTo>
                  <a:pt x="506" y="68"/>
                </a:lnTo>
                <a:lnTo>
                  <a:pt x="470" y="24"/>
                </a:lnTo>
                <a:lnTo>
                  <a:pt x="432" y="3"/>
                </a:lnTo>
                <a:lnTo>
                  <a:pt x="405" y="0"/>
                </a:lnTo>
                <a:lnTo>
                  <a:pt x="410" y="82"/>
                </a:lnTo>
                <a:lnTo>
                  <a:pt x="36" y="75"/>
                </a:lnTo>
                <a:lnTo>
                  <a:pt x="33" y="3"/>
                </a:lnTo>
                <a:lnTo>
                  <a:pt x="0" y="10"/>
                </a:lnTo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Freeform 10"/>
          <p:cNvSpPr>
            <a:spLocks/>
          </p:cNvSpPr>
          <p:nvPr/>
        </p:nvSpPr>
        <p:spPr bwMode="auto">
          <a:xfrm>
            <a:off x="5905500" y="3763963"/>
            <a:ext cx="1412875" cy="842962"/>
          </a:xfrm>
          <a:custGeom>
            <a:avLst/>
            <a:gdLst>
              <a:gd name="T0" fmla="*/ 7 w 890"/>
              <a:gd name="T1" fmla="*/ 77 h 531"/>
              <a:gd name="T2" fmla="*/ 60 w 890"/>
              <a:gd name="T3" fmla="*/ 19 h 531"/>
              <a:gd name="T4" fmla="*/ 103 w 890"/>
              <a:gd name="T5" fmla="*/ 7 h 531"/>
              <a:gd name="T6" fmla="*/ 156 w 890"/>
              <a:gd name="T7" fmla="*/ 0 h 531"/>
              <a:gd name="T8" fmla="*/ 226 w 890"/>
              <a:gd name="T9" fmla="*/ 39 h 531"/>
              <a:gd name="T10" fmla="*/ 286 w 890"/>
              <a:gd name="T11" fmla="*/ 99 h 531"/>
              <a:gd name="T12" fmla="*/ 367 w 890"/>
              <a:gd name="T13" fmla="*/ 144 h 531"/>
              <a:gd name="T14" fmla="*/ 509 w 890"/>
              <a:gd name="T15" fmla="*/ 252 h 531"/>
              <a:gd name="T16" fmla="*/ 624 w 890"/>
              <a:gd name="T17" fmla="*/ 327 h 531"/>
              <a:gd name="T18" fmla="*/ 890 w 890"/>
              <a:gd name="T19" fmla="*/ 497 h 531"/>
              <a:gd name="T20" fmla="*/ 869 w 890"/>
              <a:gd name="T21" fmla="*/ 531 h 531"/>
              <a:gd name="T22" fmla="*/ 766 w 890"/>
              <a:gd name="T23" fmla="*/ 466 h 531"/>
              <a:gd name="T24" fmla="*/ 638 w 890"/>
              <a:gd name="T25" fmla="*/ 377 h 531"/>
              <a:gd name="T26" fmla="*/ 475 w 890"/>
              <a:gd name="T27" fmla="*/ 269 h 531"/>
              <a:gd name="T28" fmla="*/ 295 w 890"/>
              <a:gd name="T29" fmla="*/ 149 h 531"/>
              <a:gd name="T30" fmla="*/ 206 w 890"/>
              <a:gd name="T31" fmla="*/ 94 h 531"/>
              <a:gd name="T32" fmla="*/ 149 w 890"/>
              <a:gd name="T33" fmla="*/ 91 h 531"/>
              <a:gd name="T34" fmla="*/ 108 w 890"/>
              <a:gd name="T35" fmla="*/ 106 h 531"/>
              <a:gd name="T36" fmla="*/ 0 w 890"/>
              <a:gd name="T37" fmla="*/ 91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90" h="531">
                <a:moveTo>
                  <a:pt x="7" y="77"/>
                </a:moveTo>
                <a:lnTo>
                  <a:pt x="60" y="19"/>
                </a:lnTo>
                <a:lnTo>
                  <a:pt x="103" y="7"/>
                </a:lnTo>
                <a:lnTo>
                  <a:pt x="156" y="0"/>
                </a:lnTo>
                <a:lnTo>
                  <a:pt x="226" y="39"/>
                </a:lnTo>
                <a:lnTo>
                  <a:pt x="286" y="99"/>
                </a:lnTo>
                <a:lnTo>
                  <a:pt x="367" y="144"/>
                </a:lnTo>
                <a:lnTo>
                  <a:pt x="509" y="252"/>
                </a:lnTo>
                <a:lnTo>
                  <a:pt x="624" y="327"/>
                </a:lnTo>
                <a:lnTo>
                  <a:pt x="890" y="497"/>
                </a:lnTo>
                <a:lnTo>
                  <a:pt x="869" y="531"/>
                </a:lnTo>
                <a:lnTo>
                  <a:pt x="766" y="466"/>
                </a:lnTo>
                <a:lnTo>
                  <a:pt x="638" y="377"/>
                </a:lnTo>
                <a:lnTo>
                  <a:pt x="475" y="269"/>
                </a:lnTo>
                <a:lnTo>
                  <a:pt x="295" y="149"/>
                </a:lnTo>
                <a:lnTo>
                  <a:pt x="206" y="94"/>
                </a:lnTo>
                <a:lnTo>
                  <a:pt x="149" y="91"/>
                </a:lnTo>
                <a:lnTo>
                  <a:pt x="108" y="106"/>
                </a:lnTo>
                <a:lnTo>
                  <a:pt x="0" y="91"/>
                </a:lnTo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1" name="Freeform 11"/>
          <p:cNvSpPr>
            <a:spLocks/>
          </p:cNvSpPr>
          <p:nvPr/>
        </p:nvSpPr>
        <p:spPr bwMode="auto">
          <a:xfrm>
            <a:off x="7685088" y="4999038"/>
            <a:ext cx="884237" cy="468312"/>
          </a:xfrm>
          <a:custGeom>
            <a:avLst/>
            <a:gdLst>
              <a:gd name="T0" fmla="*/ 0 w 557"/>
              <a:gd name="T1" fmla="*/ 98 h 295"/>
              <a:gd name="T2" fmla="*/ 69 w 557"/>
              <a:gd name="T3" fmla="*/ 177 h 295"/>
              <a:gd name="T4" fmla="*/ 197 w 557"/>
              <a:gd name="T5" fmla="*/ 62 h 295"/>
              <a:gd name="T6" fmla="*/ 557 w 557"/>
              <a:gd name="T7" fmla="*/ 295 h 295"/>
              <a:gd name="T8" fmla="*/ 557 w 557"/>
              <a:gd name="T9" fmla="*/ 247 h 295"/>
              <a:gd name="T10" fmla="*/ 216 w 557"/>
              <a:gd name="T11" fmla="*/ 33 h 295"/>
              <a:gd name="T12" fmla="*/ 144 w 557"/>
              <a:gd name="T13" fmla="*/ 7 h 295"/>
              <a:gd name="T14" fmla="*/ 113 w 557"/>
              <a:gd name="T15" fmla="*/ 0 h 295"/>
              <a:gd name="T16" fmla="*/ 79 w 557"/>
              <a:gd name="T17" fmla="*/ 12 h 295"/>
              <a:gd name="T18" fmla="*/ 38 w 557"/>
              <a:gd name="T19" fmla="*/ 50 h 295"/>
              <a:gd name="T20" fmla="*/ 0 w 557"/>
              <a:gd name="T21" fmla="*/ 98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57" h="295">
                <a:moveTo>
                  <a:pt x="0" y="98"/>
                </a:moveTo>
                <a:lnTo>
                  <a:pt x="69" y="177"/>
                </a:lnTo>
                <a:lnTo>
                  <a:pt x="197" y="62"/>
                </a:lnTo>
                <a:lnTo>
                  <a:pt x="557" y="295"/>
                </a:lnTo>
                <a:lnTo>
                  <a:pt x="557" y="247"/>
                </a:lnTo>
                <a:lnTo>
                  <a:pt x="216" y="33"/>
                </a:lnTo>
                <a:lnTo>
                  <a:pt x="144" y="7"/>
                </a:lnTo>
                <a:lnTo>
                  <a:pt x="113" y="0"/>
                </a:lnTo>
                <a:lnTo>
                  <a:pt x="79" y="12"/>
                </a:lnTo>
                <a:lnTo>
                  <a:pt x="38" y="50"/>
                </a:lnTo>
                <a:lnTo>
                  <a:pt x="0" y="98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2" name="Freeform 12"/>
          <p:cNvSpPr>
            <a:spLocks/>
          </p:cNvSpPr>
          <p:nvPr/>
        </p:nvSpPr>
        <p:spPr bwMode="auto">
          <a:xfrm>
            <a:off x="3059113" y="3333750"/>
            <a:ext cx="723900" cy="250825"/>
          </a:xfrm>
          <a:custGeom>
            <a:avLst/>
            <a:gdLst>
              <a:gd name="T0" fmla="*/ 41 w 456"/>
              <a:gd name="T1" fmla="*/ 0 h 158"/>
              <a:gd name="T2" fmla="*/ 0 w 456"/>
              <a:gd name="T3" fmla="*/ 130 h 158"/>
              <a:gd name="T4" fmla="*/ 423 w 456"/>
              <a:gd name="T5" fmla="*/ 101 h 158"/>
              <a:gd name="T6" fmla="*/ 420 w 456"/>
              <a:gd name="T7" fmla="*/ 158 h 158"/>
              <a:gd name="T8" fmla="*/ 444 w 456"/>
              <a:gd name="T9" fmla="*/ 151 h 158"/>
              <a:gd name="T10" fmla="*/ 456 w 456"/>
              <a:gd name="T11" fmla="*/ 110 h 158"/>
              <a:gd name="T12" fmla="*/ 454 w 456"/>
              <a:gd name="T13" fmla="*/ 67 h 158"/>
              <a:gd name="T14" fmla="*/ 41 w 456"/>
              <a:gd name="T15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6" h="158">
                <a:moveTo>
                  <a:pt x="41" y="0"/>
                </a:moveTo>
                <a:lnTo>
                  <a:pt x="0" y="130"/>
                </a:lnTo>
                <a:lnTo>
                  <a:pt x="423" y="101"/>
                </a:lnTo>
                <a:lnTo>
                  <a:pt x="420" y="158"/>
                </a:lnTo>
                <a:lnTo>
                  <a:pt x="444" y="151"/>
                </a:lnTo>
                <a:lnTo>
                  <a:pt x="456" y="110"/>
                </a:lnTo>
                <a:lnTo>
                  <a:pt x="454" y="67"/>
                </a:lnTo>
                <a:lnTo>
                  <a:pt x="41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3" name="Freeform 13"/>
          <p:cNvSpPr>
            <a:spLocks/>
          </p:cNvSpPr>
          <p:nvPr/>
        </p:nvSpPr>
        <p:spPr bwMode="auto">
          <a:xfrm>
            <a:off x="4087813" y="3082925"/>
            <a:ext cx="552450" cy="261938"/>
          </a:xfrm>
          <a:custGeom>
            <a:avLst/>
            <a:gdLst>
              <a:gd name="T0" fmla="*/ 84 w 348"/>
              <a:gd name="T1" fmla="*/ 0 h 165"/>
              <a:gd name="T2" fmla="*/ 0 w 348"/>
              <a:gd name="T3" fmla="*/ 156 h 165"/>
              <a:gd name="T4" fmla="*/ 259 w 348"/>
              <a:gd name="T5" fmla="*/ 148 h 165"/>
              <a:gd name="T6" fmla="*/ 267 w 348"/>
              <a:gd name="T7" fmla="*/ 160 h 165"/>
              <a:gd name="T8" fmla="*/ 348 w 348"/>
              <a:gd name="T9" fmla="*/ 165 h 165"/>
              <a:gd name="T10" fmla="*/ 216 w 348"/>
              <a:gd name="T11" fmla="*/ 81 h 165"/>
              <a:gd name="T12" fmla="*/ 173 w 348"/>
              <a:gd name="T13" fmla="*/ 132 h 165"/>
              <a:gd name="T14" fmla="*/ 142 w 348"/>
              <a:gd name="T15" fmla="*/ 112 h 165"/>
              <a:gd name="T16" fmla="*/ 135 w 348"/>
              <a:gd name="T17" fmla="*/ 124 h 165"/>
              <a:gd name="T18" fmla="*/ 75 w 348"/>
              <a:gd name="T19" fmla="*/ 84 h 165"/>
              <a:gd name="T20" fmla="*/ 115 w 348"/>
              <a:gd name="T21" fmla="*/ 14 h 165"/>
              <a:gd name="T22" fmla="*/ 84 w 348"/>
              <a:gd name="T23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8" h="165">
                <a:moveTo>
                  <a:pt x="84" y="0"/>
                </a:moveTo>
                <a:lnTo>
                  <a:pt x="0" y="156"/>
                </a:lnTo>
                <a:lnTo>
                  <a:pt x="259" y="148"/>
                </a:lnTo>
                <a:lnTo>
                  <a:pt x="267" y="160"/>
                </a:lnTo>
                <a:lnTo>
                  <a:pt x="348" y="165"/>
                </a:lnTo>
                <a:lnTo>
                  <a:pt x="216" y="81"/>
                </a:lnTo>
                <a:lnTo>
                  <a:pt x="173" y="132"/>
                </a:lnTo>
                <a:lnTo>
                  <a:pt x="142" y="112"/>
                </a:lnTo>
                <a:lnTo>
                  <a:pt x="135" y="124"/>
                </a:lnTo>
                <a:lnTo>
                  <a:pt x="75" y="84"/>
                </a:lnTo>
                <a:lnTo>
                  <a:pt x="115" y="14"/>
                </a:lnTo>
                <a:lnTo>
                  <a:pt x="84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4" name="Freeform 14"/>
          <p:cNvSpPr>
            <a:spLocks/>
          </p:cNvSpPr>
          <p:nvPr/>
        </p:nvSpPr>
        <p:spPr bwMode="auto">
          <a:xfrm>
            <a:off x="98425" y="5661025"/>
            <a:ext cx="8185150" cy="777875"/>
          </a:xfrm>
          <a:custGeom>
            <a:avLst/>
            <a:gdLst>
              <a:gd name="T0" fmla="*/ 250 w 5156"/>
              <a:gd name="T1" fmla="*/ 0 h 490"/>
              <a:gd name="T2" fmla="*/ 0 w 5156"/>
              <a:gd name="T3" fmla="*/ 476 h 490"/>
              <a:gd name="T4" fmla="*/ 1344 w 5156"/>
              <a:gd name="T5" fmla="*/ 485 h 490"/>
              <a:gd name="T6" fmla="*/ 2415 w 5156"/>
              <a:gd name="T7" fmla="*/ 490 h 490"/>
              <a:gd name="T8" fmla="*/ 3327 w 5156"/>
              <a:gd name="T9" fmla="*/ 485 h 490"/>
              <a:gd name="T10" fmla="*/ 4359 w 5156"/>
              <a:gd name="T11" fmla="*/ 476 h 490"/>
              <a:gd name="T12" fmla="*/ 5088 w 5156"/>
              <a:gd name="T13" fmla="*/ 466 h 490"/>
              <a:gd name="T14" fmla="*/ 5156 w 5156"/>
              <a:gd name="T15" fmla="*/ 480 h 490"/>
              <a:gd name="T16" fmla="*/ 5136 w 5156"/>
              <a:gd name="T17" fmla="*/ 428 h 490"/>
              <a:gd name="T18" fmla="*/ 4440 w 5156"/>
              <a:gd name="T19" fmla="*/ 428 h 490"/>
              <a:gd name="T20" fmla="*/ 3797 w 5156"/>
              <a:gd name="T21" fmla="*/ 447 h 490"/>
              <a:gd name="T22" fmla="*/ 3264 w 5156"/>
              <a:gd name="T23" fmla="*/ 452 h 490"/>
              <a:gd name="T24" fmla="*/ 2655 w 5156"/>
              <a:gd name="T25" fmla="*/ 456 h 490"/>
              <a:gd name="T26" fmla="*/ 2036 w 5156"/>
              <a:gd name="T27" fmla="*/ 452 h 490"/>
              <a:gd name="T28" fmla="*/ 1306 w 5156"/>
              <a:gd name="T29" fmla="*/ 447 h 490"/>
              <a:gd name="T30" fmla="*/ 557 w 5156"/>
              <a:gd name="T31" fmla="*/ 442 h 490"/>
              <a:gd name="T32" fmla="*/ 173 w 5156"/>
              <a:gd name="T33" fmla="*/ 413 h 490"/>
              <a:gd name="T34" fmla="*/ 365 w 5156"/>
              <a:gd name="T35" fmla="*/ 68 h 490"/>
              <a:gd name="T36" fmla="*/ 250 w 5156"/>
              <a:gd name="T37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156" h="490">
                <a:moveTo>
                  <a:pt x="250" y="0"/>
                </a:moveTo>
                <a:lnTo>
                  <a:pt x="0" y="476"/>
                </a:lnTo>
                <a:lnTo>
                  <a:pt x="1344" y="485"/>
                </a:lnTo>
                <a:lnTo>
                  <a:pt x="2415" y="490"/>
                </a:lnTo>
                <a:lnTo>
                  <a:pt x="3327" y="485"/>
                </a:lnTo>
                <a:lnTo>
                  <a:pt x="4359" y="476"/>
                </a:lnTo>
                <a:lnTo>
                  <a:pt x="5088" y="466"/>
                </a:lnTo>
                <a:lnTo>
                  <a:pt x="5156" y="480"/>
                </a:lnTo>
                <a:lnTo>
                  <a:pt x="5136" y="428"/>
                </a:lnTo>
                <a:lnTo>
                  <a:pt x="4440" y="428"/>
                </a:lnTo>
                <a:lnTo>
                  <a:pt x="3797" y="447"/>
                </a:lnTo>
                <a:lnTo>
                  <a:pt x="3264" y="452"/>
                </a:lnTo>
                <a:lnTo>
                  <a:pt x="2655" y="456"/>
                </a:lnTo>
                <a:lnTo>
                  <a:pt x="2036" y="452"/>
                </a:lnTo>
                <a:lnTo>
                  <a:pt x="1306" y="447"/>
                </a:lnTo>
                <a:lnTo>
                  <a:pt x="557" y="442"/>
                </a:lnTo>
                <a:lnTo>
                  <a:pt x="173" y="413"/>
                </a:lnTo>
                <a:lnTo>
                  <a:pt x="365" y="68"/>
                </a:lnTo>
                <a:lnTo>
                  <a:pt x="250" y="0"/>
                </a:lnTo>
                <a:close/>
              </a:path>
            </a:pathLst>
          </a:custGeom>
          <a:solidFill>
            <a:srgbClr val="66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5" name="Freeform 15"/>
          <p:cNvSpPr>
            <a:spLocks/>
          </p:cNvSpPr>
          <p:nvPr/>
        </p:nvSpPr>
        <p:spPr bwMode="auto">
          <a:xfrm>
            <a:off x="3362325" y="3995738"/>
            <a:ext cx="1958975" cy="1709737"/>
          </a:xfrm>
          <a:custGeom>
            <a:avLst/>
            <a:gdLst>
              <a:gd name="T0" fmla="*/ 1045 w 1234"/>
              <a:gd name="T1" fmla="*/ 0 h 1077"/>
              <a:gd name="T2" fmla="*/ 975 w 1234"/>
              <a:gd name="T3" fmla="*/ 40 h 1077"/>
              <a:gd name="T4" fmla="*/ 511 w 1234"/>
              <a:gd name="T5" fmla="*/ 46 h 1077"/>
              <a:gd name="T6" fmla="*/ 498 w 1234"/>
              <a:gd name="T7" fmla="*/ 201 h 1077"/>
              <a:gd name="T8" fmla="*/ 220 w 1234"/>
              <a:gd name="T9" fmla="*/ 206 h 1077"/>
              <a:gd name="T10" fmla="*/ 215 w 1234"/>
              <a:gd name="T11" fmla="*/ 353 h 1077"/>
              <a:gd name="T12" fmla="*/ 218 w 1234"/>
              <a:gd name="T13" fmla="*/ 422 h 1077"/>
              <a:gd name="T14" fmla="*/ 0 w 1234"/>
              <a:gd name="T15" fmla="*/ 427 h 1077"/>
              <a:gd name="T16" fmla="*/ 8 w 1234"/>
              <a:gd name="T17" fmla="*/ 704 h 1077"/>
              <a:gd name="T18" fmla="*/ 220 w 1234"/>
              <a:gd name="T19" fmla="*/ 707 h 1077"/>
              <a:gd name="T20" fmla="*/ 223 w 1234"/>
              <a:gd name="T21" fmla="*/ 912 h 1077"/>
              <a:gd name="T22" fmla="*/ 509 w 1234"/>
              <a:gd name="T23" fmla="*/ 913 h 1077"/>
              <a:gd name="T24" fmla="*/ 511 w 1234"/>
              <a:gd name="T25" fmla="*/ 1077 h 1077"/>
              <a:gd name="T26" fmla="*/ 1232 w 1234"/>
              <a:gd name="T27" fmla="*/ 1075 h 1077"/>
              <a:gd name="T28" fmla="*/ 1234 w 1234"/>
              <a:gd name="T29" fmla="*/ 329 h 1077"/>
              <a:gd name="T30" fmla="*/ 1039 w 1234"/>
              <a:gd name="T31" fmla="*/ 9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4" h="1077">
                <a:moveTo>
                  <a:pt x="1045" y="0"/>
                </a:moveTo>
                <a:lnTo>
                  <a:pt x="975" y="40"/>
                </a:lnTo>
                <a:lnTo>
                  <a:pt x="511" y="46"/>
                </a:lnTo>
                <a:lnTo>
                  <a:pt x="498" y="201"/>
                </a:lnTo>
                <a:lnTo>
                  <a:pt x="220" y="206"/>
                </a:lnTo>
                <a:lnTo>
                  <a:pt x="215" y="353"/>
                </a:lnTo>
                <a:lnTo>
                  <a:pt x="218" y="422"/>
                </a:lnTo>
                <a:lnTo>
                  <a:pt x="0" y="427"/>
                </a:lnTo>
                <a:lnTo>
                  <a:pt x="8" y="704"/>
                </a:lnTo>
                <a:lnTo>
                  <a:pt x="220" y="707"/>
                </a:lnTo>
                <a:lnTo>
                  <a:pt x="223" y="912"/>
                </a:lnTo>
                <a:lnTo>
                  <a:pt x="509" y="913"/>
                </a:lnTo>
                <a:lnTo>
                  <a:pt x="511" y="1077"/>
                </a:lnTo>
                <a:lnTo>
                  <a:pt x="1232" y="1075"/>
                </a:lnTo>
                <a:lnTo>
                  <a:pt x="1234" y="329"/>
                </a:lnTo>
                <a:lnTo>
                  <a:pt x="1039" y="9"/>
                </a:lnTo>
              </a:path>
            </a:pathLst>
          </a:custGeom>
          <a:noFill/>
          <a:ln w="31750">
            <a:solidFill>
              <a:srgbClr val="8D9DF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Planning for Commercial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grayscl/>
            <a:lum bright="-20000"/>
          </a:blip>
          <a:stretch>
            <a:fillRect/>
          </a:stretch>
        </p:blipFill>
        <p:spPr>
          <a:xfrm>
            <a:off x="578488" y="1524000"/>
            <a:ext cx="7987024" cy="49279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8"/>
          <p:cNvSpPr/>
          <p:nvPr/>
        </p:nvSpPr>
        <p:spPr>
          <a:xfrm>
            <a:off x="1524000" y="2057400"/>
            <a:ext cx="457200" cy="1066800"/>
          </a:xfrm>
          <a:prstGeom prst="rect">
            <a:avLst/>
          </a:prstGeom>
          <a:solidFill>
            <a:srgbClr val="00B05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242560" y="1899920"/>
            <a:ext cx="1889760" cy="1026160"/>
          </a:xfrm>
          <a:custGeom>
            <a:avLst/>
            <a:gdLst>
              <a:gd name="connsiteX0" fmla="*/ 0 w 1889760"/>
              <a:gd name="connsiteY0" fmla="*/ 20320 h 1026160"/>
              <a:gd name="connsiteX1" fmla="*/ 1859280 w 1889760"/>
              <a:gd name="connsiteY1" fmla="*/ 0 h 1026160"/>
              <a:gd name="connsiteX2" fmla="*/ 1889760 w 1889760"/>
              <a:gd name="connsiteY2" fmla="*/ 1026160 h 1026160"/>
              <a:gd name="connsiteX3" fmla="*/ 1686560 w 1889760"/>
              <a:gd name="connsiteY3" fmla="*/ 1016000 h 1026160"/>
              <a:gd name="connsiteX4" fmla="*/ 1686560 w 1889760"/>
              <a:gd name="connsiteY4" fmla="*/ 193040 h 1026160"/>
              <a:gd name="connsiteX5" fmla="*/ 30480 w 1889760"/>
              <a:gd name="connsiteY5" fmla="*/ 223520 h 1026160"/>
              <a:gd name="connsiteX6" fmla="*/ 0 w 1889760"/>
              <a:gd name="connsiteY6" fmla="*/ 2032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9760" h="1026160">
                <a:moveTo>
                  <a:pt x="0" y="20320"/>
                </a:moveTo>
                <a:lnTo>
                  <a:pt x="1859280" y="0"/>
                </a:lnTo>
                <a:lnTo>
                  <a:pt x="1889760" y="1026160"/>
                </a:lnTo>
                <a:lnTo>
                  <a:pt x="1686560" y="1016000"/>
                </a:lnTo>
                <a:lnTo>
                  <a:pt x="1686560" y="193040"/>
                </a:lnTo>
                <a:lnTo>
                  <a:pt x="30480" y="223520"/>
                </a:lnTo>
                <a:lnTo>
                  <a:pt x="0" y="20320"/>
                </a:lnTo>
                <a:close/>
              </a:path>
            </a:pathLst>
          </a:custGeom>
          <a:solidFill>
            <a:srgbClr val="00B05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228600" y="609600"/>
            <a:ext cx="3960237" cy="60047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3887615" y="1128860"/>
            <a:ext cx="5559769" cy="5715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Planning for Subdivisions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Direct a portion of roof runoff to yard</a:t>
            </a:r>
          </a:p>
          <a:p>
            <a:r>
              <a:rPr lang="en-US" dirty="0" smtClean="0"/>
              <a:t>Direct remaining runoff to street</a:t>
            </a:r>
          </a:p>
          <a:p>
            <a:r>
              <a:rPr lang="en-US" dirty="0" smtClean="0"/>
              <a:t>Drain street to a commonly owned bioretention facility</a:t>
            </a:r>
          </a:p>
          <a:p>
            <a:r>
              <a:rPr lang="en-US" dirty="0" smtClean="0"/>
              <a:t>About 1 facility for each 6-10 lots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74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740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subdivision on flat site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 smtClean="0"/>
              <a:t>Hydromodification</a:t>
            </a:r>
            <a:r>
              <a:rPr lang="en-US" sz="2000" dirty="0" smtClean="0"/>
              <a:t> management is required</a:t>
            </a:r>
          </a:p>
          <a:p>
            <a:r>
              <a:rPr lang="en-US" sz="2000" dirty="0" smtClean="0"/>
              <a:t>Disperse/retain as much roof drainage as possible on each lot</a:t>
            </a:r>
          </a:p>
          <a:p>
            <a:r>
              <a:rPr lang="en-US" sz="2000" dirty="0" smtClean="0"/>
              <a:t>No inlets – drain curb out to main street</a:t>
            </a:r>
          </a:p>
          <a:p>
            <a:r>
              <a:rPr lang="en-US" sz="2000" dirty="0" err="1" smtClean="0"/>
              <a:t>Regrade</a:t>
            </a:r>
            <a:r>
              <a:rPr lang="en-US" sz="2000" dirty="0" smtClean="0"/>
              <a:t> if necessary, and tolerate a very slight slope</a:t>
            </a:r>
          </a:p>
          <a:p>
            <a:r>
              <a:rPr lang="en-US" sz="2000" dirty="0" smtClean="0"/>
              <a:t>Bioretention top of soil layer is just below curb elevation—no side slopes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4953000" y="1417638"/>
            <a:ext cx="3449628" cy="50720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327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create pits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2133600"/>
            <a:ext cx="4953000" cy="370718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61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smtClean="0"/>
              <a:t>Conventional Urban Drainage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Impervious surfaces: </a:t>
            </a:r>
            <a:br>
              <a:rPr lang="en-US" dirty="0" smtClean="0"/>
            </a:br>
            <a:r>
              <a:rPr lang="en-US" dirty="0" smtClean="0"/>
              <a:t>roofs and pavement</a:t>
            </a:r>
          </a:p>
          <a:p>
            <a:r>
              <a:rPr lang="en-US" dirty="0" smtClean="0"/>
              <a:t>Catch basins and </a:t>
            </a:r>
            <a:br>
              <a:rPr lang="en-US" dirty="0" smtClean="0"/>
            </a:br>
            <a:r>
              <a:rPr lang="en-US" dirty="0" smtClean="0"/>
              <a:t>piped drainage</a:t>
            </a:r>
          </a:p>
          <a:p>
            <a:r>
              <a:rPr lang="en-US" dirty="0" smtClean="0"/>
              <a:t>“Collect and </a:t>
            </a:r>
            <a:br>
              <a:rPr lang="en-US" dirty="0" smtClean="0"/>
            </a:br>
            <a:r>
              <a:rPr lang="en-US" dirty="0" smtClean="0"/>
              <a:t>convey” design </a:t>
            </a:r>
            <a:br>
              <a:rPr lang="en-US" dirty="0" smtClean="0"/>
            </a:br>
            <a:r>
              <a:rPr lang="en-US" dirty="0" smtClean="0"/>
              <a:t>objective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506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514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386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81200"/>
            <a:ext cx="2413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17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06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50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06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and Private Drainage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129" y="2286000"/>
            <a:ext cx="9788257" cy="3849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21873">
            <a:off x="240845" y="431253"/>
            <a:ext cx="7387108" cy="60634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0646">
            <a:off x="1173486" y="1818735"/>
            <a:ext cx="6250087" cy="44632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16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890">
            <a:off x="-4342615" y="-1973441"/>
            <a:ext cx="14105120" cy="8576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Substituting Impervious Area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8647219" cy="4839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49775">
            <a:off x="1324257" y="2638805"/>
            <a:ext cx="7242964" cy="3180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64" y="0"/>
            <a:ext cx="5656484" cy="381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089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3352800"/>
            <a:ext cx="152400" cy="2124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96000" y="5259997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with Flood Control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-216816" y="2818614"/>
            <a:ext cx="9407950" cy="2658359"/>
          </a:xfrm>
          <a:custGeom>
            <a:avLst/>
            <a:gdLst>
              <a:gd name="connsiteX0" fmla="*/ 0 w 9407950"/>
              <a:gd name="connsiteY0" fmla="*/ 0 h 2658359"/>
              <a:gd name="connsiteX1" fmla="*/ 2582944 w 9407950"/>
              <a:gd name="connsiteY1" fmla="*/ 75415 h 2658359"/>
              <a:gd name="connsiteX2" fmla="*/ 4119513 w 9407950"/>
              <a:gd name="connsiteY2" fmla="*/ 2658359 h 2658359"/>
              <a:gd name="connsiteX3" fmla="*/ 6551628 w 9407950"/>
              <a:gd name="connsiteY3" fmla="*/ 2648932 h 2658359"/>
              <a:gd name="connsiteX4" fmla="*/ 7626284 w 9407950"/>
              <a:gd name="connsiteY4" fmla="*/ 292231 h 2658359"/>
              <a:gd name="connsiteX5" fmla="*/ 9407950 w 9407950"/>
              <a:gd name="connsiteY5" fmla="*/ 320512 h 265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07950" h="2658359">
                <a:moveTo>
                  <a:pt x="0" y="0"/>
                </a:moveTo>
                <a:lnTo>
                  <a:pt x="2582944" y="75415"/>
                </a:lnTo>
                <a:lnTo>
                  <a:pt x="4119513" y="2658359"/>
                </a:lnTo>
                <a:lnTo>
                  <a:pt x="6551628" y="2648932"/>
                </a:lnTo>
                <a:lnTo>
                  <a:pt x="7626284" y="292231"/>
                </a:lnTo>
                <a:lnTo>
                  <a:pt x="9407950" y="320512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120000">
            <a:off x="486370" y="2870440"/>
            <a:ext cx="1752600" cy="304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7985" y="2993155"/>
            <a:ext cx="1752600" cy="212255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 flipH="1">
            <a:off x="6112764" y="4355450"/>
            <a:ext cx="118872" cy="1188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621122" y="4978390"/>
            <a:ext cx="2857500" cy="518160"/>
          </a:xfrm>
          <a:custGeom>
            <a:avLst/>
            <a:gdLst>
              <a:gd name="connsiteX0" fmla="*/ 0 w 2857500"/>
              <a:gd name="connsiteY0" fmla="*/ 0 h 518160"/>
              <a:gd name="connsiteX1" fmla="*/ 297180 w 2857500"/>
              <a:gd name="connsiteY1" fmla="*/ 518160 h 518160"/>
              <a:gd name="connsiteX2" fmla="*/ 2697480 w 2857500"/>
              <a:gd name="connsiteY2" fmla="*/ 495300 h 518160"/>
              <a:gd name="connsiteX3" fmla="*/ 2857500 w 2857500"/>
              <a:gd name="connsiteY3" fmla="*/ 171450 h 518160"/>
              <a:gd name="connsiteX4" fmla="*/ 99060 w 2857500"/>
              <a:gd name="connsiteY4" fmla="*/ 17145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500" h="518160">
                <a:moveTo>
                  <a:pt x="0" y="0"/>
                </a:moveTo>
                <a:lnTo>
                  <a:pt x="297180" y="518160"/>
                </a:lnTo>
                <a:lnTo>
                  <a:pt x="2697480" y="495300"/>
                </a:lnTo>
                <a:lnTo>
                  <a:pt x="2857500" y="171450"/>
                </a:lnTo>
                <a:lnTo>
                  <a:pt x="99060" y="171450"/>
                </a:lnTo>
              </a:path>
            </a:pathLst>
          </a:cu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68427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7" y="2468427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44" y="2468427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21" y="2468427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42" y="4627015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25" y="4634635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4619395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ark Grass by qubodup - clip art, clipart, foliage texture, grass, sprite, vegetation,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35" y="4611775"/>
            <a:ext cx="514810" cy="5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>
            <a:spLocks/>
          </p:cNvSpPr>
          <p:nvPr/>
        </p:nvSpPr>
        <p:spPr>
          <a:xfrm flipH="1">
            <a:off x="6126480" y="522634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96000" y="4818195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 flipH="1">
            <a:off x="6112764" y="4567578"/>
            <a:ext cx="118872" cy="1188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-0.102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6" grpId="0" animBg="1"/>
      <p:bldP spid="3" grpId="0" animBg="1"/>
      <p:bldP spid="9" grpId="0" animBg="1"/>
      <p:bldP spid="12" grpId="0" animBg="1"/>
      <p:bldP spid="5" grpId="0" animBg="1"/>
      <p:bldP spid="5" grpId="1" animBg="1"/>
      <p:bldP spid="11" grpId="0" animBg="1"/>
      <p:bldP spid="11" grpId="1" animBg="1"/>
      <p:bldP spid="23" grpId="0" animBg="1"/>
      <p:bldP spid="23" grpId="1" animBg="1"/>
      <p:bldP spid="23" grpId="2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Control &amp; Redevelopment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85800" y="1524000"/>
            <a:ext cx="7620000" cy="2209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" y="4191000"/>
            <a:ext cx="7620000" cy="2209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800" y="1524000"/>
            <a:ext cx="2971800" cy="2209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Pre-Project </a:t>
            </a:r>
            <a:br>
              <a:rPr lang="en-US" sz="2400" dirty="0" smtClean="0"/>
            </a:br>
            <a:r>
              <a:rPr lang="en-US" sz="2400" dirty="0" smtClean="0"/>
              <a:t>Impervious Area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685800" y="4191000"/>
            <a:ext cx="6248400" cy="2209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Post-Project Impervious Area</a:t>
            </a: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657600" y="4191000"/>
            <a:ext cx="0" cy="2209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/>
          <p:cNvSpPr/>
          <p:nvPr/>
        </p:nvSpPr>
        <p:spPr>
          <a:xfrm>
            <a:off x="1066800" y="4343400"/>
            <a:ext cx="24384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Treatment only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810001" y="4384040"/>
            <a:ext cx="3124199" cy="777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Treatment + flow control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2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838200" y="3352800"/>
            <a:ext cx="1981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4343400"/>
            <a:ext cx="55626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448300" y="3086100"/>
            <a:ext cx="1905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638300" y="2095500"/>
            <a:ext cx="381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1371600" y="2362200"/>
            <a:ext cx="457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219200" y="2209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71600" y="2057400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" y="1981200"/>
            <a:ext cx="11430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28800" y="34290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28800" y="25908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05000" y="4572000"/>
            <a:ext cx="1595309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Native soil, no compaction.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Rip to loosen.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400800" y="40386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477000" y="2819400"/>
            <a:ext cx="1828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00800" y="21336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438900" y="2095500"/>
            <a:ext cx="76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7200900" y="2095500"/>
            <a:ext cx="76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/>
          <p:cNvSpPr/>
          <p:nvPr/>
        </p:nvSpPr>
        <p:spPr>
          <a:xfrm rot="16200000">
            <a:off x="6667500" y="1638300"/>
            <a:ext cx="457200" cy="8382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6553200" y="1828800"/>
            <a:ext cx="685800" cy="533400"/>
          </a:xfrm>
          <a:prstGeom prst="arc">
            <a:avLst>
              <a:gd name="adj1" fmla="val 16205280"/>
              <a:gd name="adj2" fmla="val 2138349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3124200" y="3581400"/>
            <a:ext cx="28194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943600" y="3581400"/>
            <a:ext cx="609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828800" y="21336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6553200" y="3533774"/>
            <a:ext cx="45719" cy="10953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7315200" y="4038600"/>
            <a:ext cx="9906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315200" y="3733800"/>
            <a:ext cx="9906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828800" y="25146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rc 74"/>
          <p:cNvSpPr/>
          <p:nvPr/>
        </p:nvSpPr>
        <p:spPr>
          <a:xfrm rot="10800000">
            <a:off x="2819400" y="2819400"/>
            <a:ext cx="685800" cy="762000"/>
          </a:xfrm>
          <a:prstGeom prst="arc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2247900" y="2628900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905000" y="3733800"/>
            <a:ext cx="1338828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Class 2 perm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(Assume 40% porosity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for calculation of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rot="5400000">
            <a:off x="1296988" y="3886200"/>
            <a:ext cx="913606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54353" y="3655368"/>
            <a:ext cx="922047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900" dirty="0" smtClean="0">
                <a:latin typeface="Arial" pitchFamily="34" charset="0"/>
                <a:cs typeface="Arial" pitchFamily="34" charset="0"/>
              </a:rPr>
              <a:t>Min. 12“ or as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needed to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achieve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1333897" y="3009503"/>
            <a:ext cx="838200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042893" y="2969568"/>
            <a:ext cx="633507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900" dirty="0" smtClean="0">
                <a:latin typeface="Arial" pitchFamily="34" charset="0"/>
                <a:cs typeface="Arial" pitchFamily="34" charset="0"/>
              </a:rPr>
              <a:t>Min. 18“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05000" y="2819400"/>
            <a:ext cx="69121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Specified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soil mix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68148" y="2590800"/>
            <a:ext cx="1351652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3" max. mulch if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specified in landscape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plans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4495800" y="2541058"/>
            <a:ext cx="267758" cy="164042"/>
          </a:xfrm>
          <a:custGeom>
            <a:avLst/>
            <a:gdLst>
              <a:gd name="connsiteX0" fmla="*/ 223308 w 267758"/>
              <a:gd name="connsiteY0" fmla="*/ 164042 h 164042"/>
              <a:gd name="connsiteX1" fmla="*/ 7408 w 267758"/>
              <a:gd name="connsiteY1" fmla="*/ 24342 h 164042"/>
              <a:gd name="connsiteX2" fmla="*/ 267758 w 267758"/>
              <a:gd name="connsiteY2" fmla="*/ 17992 h 164042"/>
              <a:gd name="connsiteX3" fmla="*/ 267758 w 267758"/>
              <a:gd name="connsiteY3" fmla="*/ 17992 h 16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758" h="164042">
                <a:moveTo>
                  <a:pt x="223308" y="164042"/>
                </a:moveTo>
                <a:cubicBezTo>
                  <a:pt x="111654" y="106363"/>
                  <a:pt x="0" y="48684"/>
                  <a:pt x="7408" y="24342"/>
                </a:cubicBezTo>
                <a:cubicBezTo>
                  <a:pt x="14816" y="0"/>
                  <a:pt x="267758" y="17992"/>
                  <a:pt x="267758" y="17992"/>
                </a:cubicBezTo>
                <a:lnTo>
                  <a:pt x="267758" y="17992"/>
                </a:ln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/>
          <p:cNvCxnSpPr/>
          <p:nvPr/>
        </p:nvCxnSpPr>
        <p:spPr>
          <a:xfrm rot="5400000">
            <a:off x="6020197" y="2361803"/>
            <a:ext cx="457200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800600" y="2133600"/>
            <a:ext cx="1332416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Min. 6" or as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needed to achieve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5800" y="1066800"/>
            <a:ext cx="1050288" cy="6463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Curb cut (or curb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inlet if needed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to ensure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runoff capture)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1543050" y="1670050"/>
            <a:ext cx="281517" cy="146050"/>
          </a:xfrm>
          <a:custGeom>
            <a:avLst/>
            <a:gdLst>
              <a:gd name="connsiteX0" fmla="*/ 0 w 281517"/>
              <a:gd name="connsiteY0" fmla="*/ 0 h 146050"/>
              <a:gd name="connsiteX1" fmla="*/ 234950 w 281517"/>
              <a:gd name="connsiteY1" fmla="*/ 12700 h 146050"/>
              <a:gd name="connsiteX2" fmla="*/ 279400 w 281517"/>
              <a:gd name="connsiteY2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517" h="146050">
                <a:moveTo>
                  <a:pt x="0" y="0"/>
                </a:moveTo>
                <a:lnTo>
                  <a:pt x="234950" y="12700"/>
                </a:lnTo>
                <a:cubicBezTo>
                  <a:pt x="281517" y="37042"/>
                  <a:pt x="280458" y="91546"/>
                  <a:pt x="279400" y="14605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2743200" y="1295400"/>
            <a:ext cx="1669047" cy="6463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4" min. dia. SDR 35 or equiv.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sweep bend and cleanout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min. 2" above overflow level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276601" y="3429000"/>
            <a:ext cx="1828800" cy="5078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4 " min. dia. SDR 35 or equiv., perforations facing down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15744" y="3350568"/>
            <a:ext cx="1460656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Top of Gravel Layer TGL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2619" y="4188768"/>
            <a:ext cx="1633781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Bottom of Gravel Layer BGL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76044" y="2512368"/>
            <a:ext cx="1300356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Top of Soil Layer TSL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38800" y="914400"/>
            <a:ext cx="1447800" cy="10618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u="sng" dirty="0" smtClean="0">
                <a:latin typeface="Arial" pitchFamily="34" charset="0"/>
                <a:cs typeface="Arial" pitchFamily="34" charset="0"/>
              </a:rPr>
              <a:t>Overflow structure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Concrete drop inlet or manhole with frame. 24" min x 36“ if access required; atrium or beehive grate preferred, ¼ “ openings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410200" y="2796570"/>
            <a:ext cx="1143000" cy="7848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Schedule 80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(no perforations)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seal penetration with grout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391400" y="2590800"/>
            <a:ext cx="1219200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Male threaded pipe end with cap center-drilled to specified orifice dia. (Omit cap for treatment-only facilities.)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5943600" y="3655368"/>
            <a:ext cx="457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400800" y="3655219"/>
            <a:ext cx="200025" cy="14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943600" y="3655368"/>
            <a:ext cx="386644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24"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400800" y="3657600"/>
            <a:ext cx="322524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6"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6692900" y="3149600"/>
            <a:ext cx="736600" cy="431800"/>
          </a:xfrm>
          <a:custGeom>
            <a:avLst/>
            <a:gdLst>
              <a:gd name="connsiteX0" fmla="*/ 736600 w 736600"/>
              <a:gd name="connsiteY0" fmla="*/ 0 h 431800"/>
              <a:gd name="connsiteX1" fmla="*/ 381000 w 736600"/>
              <a:gd name="connsiteY1" fmla="*/ 76200 h 431800"/>
              <a:gd name="connsiteX2" fmla="*/ 254000 w 736600"/>
              <a:gd name="connsiteY2" fmla="*/ 342900 h 431800"/>
              <a:gd name="connsiteX3" fmla="*/ 0 w 73660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600" h="431800">
                <a:moveTo>
                  <a:pt x="736600" y="0"/>
                </a:moveTo>
                <a:cubicBezTo>
                  <a:pt x="599016" y="9525"/>
                  <a:pt x="461433" y="19050"/>
                  <a:pt x="381000" y="76200"/>
                </a:cubicBezTo>
                <a:cubicBezTo>
                  <a:pt x="300567" y="133350"/>
                  <a:pt x="317500" y="283633"/>
                  <a:pt x="254000" y="342900"/>
                </a:cubicBezTo>
                <a:cubicBezTo>
                  <a:pt x="190500" y="402167"/>
                  <a:pt x="95250" y="416983"/>
                  <a:pt x="0" y="43180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67600" y="4114800"/>
            <a:ext cx="1676400" cy="5078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To storm drain or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approved discharge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point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505200" y="5334000"/>
            <a:ext cx="5029200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Notes: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No liner, no filter fabric, no landscape cloth.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Maintain BGL. TGL, TSL throughout facility area at elevations to be specified in plan.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Class 2 perm layer may extend below and underneath drop inlet.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Elevation of perforated pipe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underdrain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is near top of gravel layer, except when zero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   infiltration is expected.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See Appendix B for soil mix specification, planting and irrigation guidance.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See Chapter 4 for factors and equations used to calculate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,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2 ,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and orifice diameter.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895600" y="2590800"/>
            <a:ext cx="1723549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Install all plantings to maintain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TSL at or below specified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elevation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39000" y="4191000"/>
            <a:ext cx="3048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391400" y="2286000"/>
            <a:ext cx="8382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2781300" y="2007393"/>
            <a:ext cx="76200" cy="457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838325" y="2538413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833563" y="2493169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914525" y="2500312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864519" y="2497931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988344" y="2540794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940719" y="2540794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1888331" y="2540794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1962150" y="2500312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905000" y="2133600"/>
            <a:ext cx="81945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Cobbles or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splash block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81000" y="2057400"/>
            <a:ext cx="6858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Adjacent pavement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33400" y="4572000"/>
            <a:ext cx="1364476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Moisture barrier if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needed to protect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pavement or structures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reeform 122"/>
          <p:cNvSpPr/>
          <p:nvPr/>
        </p:nvSpPr>
        <p:spPr>
          <a:xfrm>
            <a:off x="1585913" y="4421981"/>
            <a:ext cx="256381" cy="340519"/>
          </a:xfrm>
          <a:custGeom>
            <a:avLst/>
            <a:gdLst>
              <a:gd name="connsiteX0" fmla="*/ 0 w 256381"/>
              <a:gd name="connsiteY0" fmla="*/ 340519 h 340519"/>
              <a:gd name="connsiteX1" fmla="*/ 152400 w 256381"/>
              <a:gd name="connsiteY1" fmla="*/ 300038 h 340519"/>
              <a:gd name="connsiteX2" fmla="*/ 240506 w 256381"/>
              <a:gd name="connsiteY2" fmla="*/ 159544 h 340519"/>
              <a:gd name="connsiteX3" fmla="*/ 247650 w 256381"/>
              <a:gd name="connsiteY3" fmla="*/ 0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381" h="340519">
                <a:moveTo>
                  <a:pt x="0" y="340519"/>
                </a:moveTo>
                <a:cubicBezTo>
                  <a:pt x="56158" y="335359"/>
                  <a:pt x="112316" y="330200"/>
                  <a:pt x="152400" y="300038"/>
                </a:cubicBezTo>
                <a:cubicBezTo>
                  <a:pt x="192484" y="269876"/>
                  <a:pt x="224631" y="209550"/>
                  <a:pt x="240506" y="159544"/>
                </a:cubicBezTo>
                <a:cubicBezTo>
                  <a:pt x="256381" y="109538"/>
                  <a:pt x="252015" y="54769"/>
                  <a:pt x="247650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886200" y="40386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191000" y="40386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495800" y="40386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2819400" y="533400"/>
            <a:ext cx="3352800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Bioretention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Facility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Cross-section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Not to Scale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343400" y="4495800"/>
            <a:ext cx="2587568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Large diameter closed perforated pipes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or arches may augment storage to achieve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4120662" y="4373880"/>
            <a:ext cx="268458" cy="274320"/>
          </a:xfrm>
          <a:custGeom>
            <a:avLst/>
            <a:gdLst>
              <a:gd name="connsiteX0" fmla="*/ 268458 w 268458"/>
              <a:gd name="connsiteY0" fmla="*/ 274320 h 274320"/>
              <a:gd name="connsiteX1" fmla="*/ 106680 w 268458"/>
              <a:gd name="connsiteY1" fmla="*/ 260252 h 274320"/>
              <a:gd name="connsiteX2" fmla="*/ 15240 w 268458"/>
              <a:gd name="connsiteY2" fmla="*/ 126609 h 274320"/>
              <a:gd name="connsiteX3" fmla="*/ 15240 w 268458"/>
              <a:gd name="connsiteY3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58" h="274320">
                <a:moveTo>
                  <a:pt x="268458" y="274320"/>
                </a:moveTo>
                <a:lnTo>
                  <a:pt x="106680" y="260252"/>
                </a:lnTo>
                <a:cubicBezTo>
                  <a:pt x="64477" y="235634"/>
                  <a:pt x="30480" y="169984"/>
                  <a:pt x="15240" y="126609"/>
                </a:cubicBezTo>
                <a:cubicBezTo>
                  <a:pt x="0" y="83234"/>
                  <a:pt x="7620" y="41617"/>
                  <a:pt x="15240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6026944" y="3466704"/>
            <a:ext cx="342900" cy="88502"/>
          </a:xfrm>
          <a:custGeom>
            <a:avLst/>
            <a:gdLst>
              <a:gd name="connsiteX0" fmla="*/ 0 w 342900"/>
              <a:gd name="connsiteY0" fmla="*/ 396 h 88502"/>
              <a:gd name="connsiteX1" fmla="*/ 183356 w 342900"/>
              <a:gd name="connsiteY1" fmla="*/ 14684 h 88502"/>
              <a:gd name="connsiteX2" fmla="*/ 342900 w 342900"/>
              <a:gd name="connsiteY2" fmla="*/ 88502 h 8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88502">
                <a:moveTo>
                  <a:pt x="0" y="396"/>
                </a:moveTo>
                <a:cubicBezTo>
                  <a:pt x="63103" y="198"/>
                  <a:pt x="126206" y="0"/>
                  <a:pt x="183356" y="14684"/>
                </a:cubicBezTo>
                <a:cubicBezTo>
                  <a:pt x="240506" y="29368"/>
                  <a:pt x="291703" y="58935"/>
                  <a:pt x="342900" y="88502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984250" y="2089150"/>
            <a:ext cx="231775" cy="161925"/>
          </a:xfrm>
          <a:custGeom>
            <a:avLst/>
            <a:gdLst>
              <a:gd name="connsiteX0" fmla="*/ 0 w 231775"/>
              <a:gd name="connsiteY0" fmla="*/ 149225 h 161925"/>
              <a:gd name="connsiteX1" fmla="*/ 95250 w 231775"/>
              <a:gd name="connsiteY1" fmla="*/ 149225 h 161925"/>
              <a:gd name="connsiteX2" fmla="*/ 200025 w 231775"/>
              <a:gd name="connsiteY2" fmla="*/ 73025 h 161925"/>
              <a:gd name="connsiteX3" fmla="*/ 231775 w 231775"/>
              <a:gd name="connsiteY3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0" y="149225"/>
                </a:moveTo>
                <a:cubicBezTo>
                  <a:pt x="30956" y="155575"/>
                  <a:pt x="61913" y="161925"/>
                  <a:pt x="95250" y="149225"/>
                </a:cubicBezTo>
                <a:cubicBezTo>
                  <a:pt x="128588" y="136525"/>
                  <a:pt x="177271" y="97896"/>
                  <a:pt x="200025" y="73025"/>
                </a:cubicBezTo>
                <a:cubicBezTo>
                  <a:pt x="222779" y="48154"/>
                  <a:pt x="227277" y="24077"/>
                  <a:pt x="231775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rot="16200000" flipH="1">
            <a:off x="6524625" y="2924175"/>
            <a:ext cx="1585912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467600" y="1524000"/>
            <a:ext cx="1676400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Walls as needed to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establish constant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rim elevation around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perimeter of facility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Freeform 130"/>
          <p:cNvSpPr/>
          <p:nvPr/>
        </p:nvSpPr>
        <p:spPr>
          <a:xfrm>
            <a:off x="7391400" y="1635125"/>
            <a:ext cx="139700" cy="200025"/>
          </a:xfrm>
          <a:custGeom>
            <a:avLst/>
            <a:gdLst>
              <a:gd name="connsiteX0" fmla="*/ 139700 w 139700"/>
              <a:gd name="connsiteY0" fmla="*/ 28575 h 200025"/>
              <a:gd name="connsiteX1" fmla="*/ 44450 w 139700"/>
              <a:gd name="connsiteY1" fmla="*/ 28575 h 200025"/>
              <a:gd name="connsiteX2" fmla="*/ 0 w 139700"/>
              <a:gd name="connsiteY2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00" h="200025">
                <a:moveTo>
                  <a:pt x="139700" y="28575"/>
                </a:moveTo>
                <a:cubicBezTo>
                  <a:pt x="103716" y="14287"/>
                  <a:pt x="67733" y="0"/>
                  <a:pt x="44450" y="28575"/>
                </a:cubicBezTo>
                <a:cubicBezTo>
                  <a:pt x="21167" y="57150"/>
                  <a:pt x="10583" y="128587"/>
                  <a:pt x="0" y="200025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76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3847" y="3465984"/>
            <a:ext cx="1818319" cy="838200"/>
          </a:xfrm>
          <a:prstGeom prst="ellipse">
            <a:avLst/>
          </a:prstGeom>
          <a:noFill/>
          <a:ln w="50800">
            <a:solidFill>
              <a:srgbClr val="C0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3405006" y="3799915"/>
            <a:ext cx="1818319" cy="838200"/>
          </a:xfrm>
          <a:prstGeom prst="ellipse">
            <a:avLst/>
          </a:prstGeom>
          <a:noFill/>
          <a:ln w="50800">
            <a:solidFill>
              <a:srgbClr val="C0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Achieving Required Volumes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512" y="2505293"/>
            <a:ext cx="7667625" cy="42957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429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Control Alternates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0" y="1637201"/>
            <a:ext cx="6991712" cy="39885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Pages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87-92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3429000" y="2209800"/>
            <a:ext cx="5521200" cy="44990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3893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 and Useful Life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Have heard $25/SF for planning purposes</a:t>
            </a:r>
          </a:p>
          <a:p>
            <a:r>
              <a:rPr lang="en-US" sz="2000" dirty="0" smtClean="0"/>
              <a:t>Better to estimate components individually</a:t>
            </a:r>
          </a:p>
          <a:p>
            <a:r>
              <a:rPr lang="en-US" sz="2000" dirty="0" smtClean="0"/>
              <a:t>Amount of concrete work varies and could be a significant cost</a:t>
            </a:r>
          </a:p>
          <a:p>
            <a:r>
              <a:rPr lang="en-US" sz="2000" dirty="0" smtClean="0"/>
              <a:t>Useful life of concrete components – 30+ years?</a:t>
            </a:r>
          </a:p>
          <a:p>
            <a:r>
              <a:rPr lang="en-US" sz="2000" dirty="0" smtClean="0"/>
              <a:t>Sand/compost mix, gravel and piping should last at least that long</a:t>
            </a:r>
          </a:p>
          <a:p>
            <a:r>
              <a:rPr lang="en-US" sz="2000" dirty="0" smtClean="0"/>
              <a:t>Plus landscape maintenance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85" y="1600200"/>
            <a:ext cx="4356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Pollutant Retention and Buildup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38400"/>
            <a:ext cx="7636933" cy="40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6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 </a:t>
            </a:r>
            <a:br>
              <a:rPr lang="en-US" dirty="0" smtClean="0"/>
            </a:br>
            <a:r>
              <a:rPr lang="en-US" dirty="0" smtClean="0"/>
              <a:t>DESIGN DETAILS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LID Planning, Design, and </a:t>
            </a:r>
            <a:r>
              <a:rPr lang="en-US" dirty="0" smtClean="0"/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14488"/>
            <a:ext cx="6858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Drainage Impacts</a:t>
            </a:r>
          </a:p>
        </p:txBody>
      </p:sp>
      <p:graphicFrame>
        <p:nvGraphicFramePr>
          <p:cNvPr id="5" name="Group 39"/>
          <p:cNvGraphicFramePr>
            <a:graphicFrameLocks/>
          </p:cNvGraphicFramePr>
          <p:nvPr/>
        </p:nvGraphicFramePr>
        <p:xfrm>
          <a:off x="533400" y="2590800"/>
          <a:ext cx="8229600" cy="3343275"/>
        </p:xfrm>
        <a:graphic>
          <a:graphicData uri="http://schemas.openxmlformats.org/drawingml/2006/table">
            <a:tbl>
              <a:tblPr/>
              <a:tblGrid>
                <a:gridCol w="3048000"/>
                <a:gridCol w="51816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Site Scale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Watershed and Stream Scale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Higher peak flows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Flooding and scouring of stream beds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Lower time of concentration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Flash flows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Runoff from small storms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Discharge when runoff did not previously occur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Increased runoff durations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Stream erosion at moderate stream flow rates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Greater runoff volumes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Higher pollutant loading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Greater runoff energy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Conveys trash and gross pollutants to streams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Decreased infiltration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Lower and less frequent stream base flow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Dry weather discharges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High pollutant concentrations during low flows</a:t>
                      </a:r>
                      <a:endParaRPr kumimoji="0" lang="en-US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7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5079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3582988"/>
            <a:ext cx="2455862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2484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286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9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07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DMAs are as intended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94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-15000"/>
          </a:blip>
          <a:srcRect/>
          <a:stretch>
            <a:fillRect/>
          </a:stretch>
        </p:blipFill>
        <p:spPr bwMode="auto">
          <a:xfrm>
            <a:off x="-21634" y="1403124"/>
            <a:ext cx="91345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4236" y="4114800"/>
            <a:ext cx="3604063" cy="2514600"/>
          </a:xfrm>
          <a:prstGeom prst="rect">
            <a:avLst/>
          </a:prstGeom>
          <a:solidFill>
            <a:srgbClr val="18456E">
              <a:alpha val="80000"/>
            </a:srgbClr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3600" b="1">
                <a:solidFill>
                  <a:srgbClr val="F4DD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sz="3200" b="1">
                <a:solidFill>
                  <a:srgbClr val="F4DD3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F4DD3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F4DD3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F4DD34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 smtClean="0"/>
              <a:t>Delineate DMAs using a screened grading plan or grading plan + roof plan.</a:t>
            </a:r>
          </a:p>
        </p:txBody>
      </p:sp>
    </p:spTree>
    <p:extLst>
      <p:ext uri="{BB962C8B-B14F-4D97-AF65-F5344CB8AC3E}">
        <p14:creationId xmlns:p14="http://schemas.microsoft.com/office/powerpoint/2010/main" val="29405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This Happen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facilities are level so they “fill up like a bathtub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00" y="2957189"/>
            <a:ext cx="5971134" cy="3810000"/>
          </a:xfrm>
          <a:prstGeom prst="rect">
            <a:avLst/>
          </a:prstGeom>
          <a:noFill/>
          <a:effectLst>
            <a:softEdge rad="76200"/>
          </a:effectLst>
        </p:spPr>
      </p:pic>
      <p:pic>
        <p:nvPicPr>
          <p:cNvPr id="6" name="Picture 2" descr="\\11z3\c\Data\Projects\CCCWP\HMP_Study\PghFireProtBg\IMG_4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7616" y="3008726"/>
            <a:ext cx="2819399" cy="211472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78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457200" y="1427284"/>
            <a:ext cx="6255001" cy="34793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3432000" y="3124200"/>
            <a:ext cx="5490001" cy="34793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88066" y="510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4DD34"/>
                </a:solidFill>
                <a:latin typeface="Franklin Gothic Heavy" pitchFamily="34" charset="0"/>
              </a:defRPr>
            </a:lvl9pPr>
          </a:lstStyle>
          <a:p>
            <a:r>
              <a:rPr lang="en-US" kern="0" dirty="0" smtClean="0"/>
              <a:t>Or this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1264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152400" y="762000"/>
            <a:ext cx="8792100" cy="59206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76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831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Foundations and Pavement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981200"/>
            <a:ext cx="6210001" cy="4454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1524000"/>
            <a:ext cx="5886600" cy="44149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352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838200" y="3352800"/>
            <a:ext cx="1981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4343400"/>
            <a:ext cx="55626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448300" y="3086100"/>
            <a:ext cx="1905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638300" y="2095500"/>
            <a:ext cx="381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1371600" y="2362200"/>
            <a:ext cx="457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219200" y="2209800"/>
            <a:ext cx="30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71600" y="2057400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" y="1981200"/>
            <a:ext cx="11430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28800" y="34290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28800" y="25908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05000" y="4572000"/>
            <a:ext cx="1595309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Native soil, no compaction.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Rip to loosen.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400800" y="40386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477000" y="2819400"/>
            <a:ext cx="1828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400800" y="2133600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6438900" y="2095500"/>
            <a:ext cx="76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7200900" y="2095500"/>
            <a:ext cx="76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rc 47"/>
          <p:cNvSpPr/>
          <p:nvPr/>
        </p:nvSpPr>
        <p:spPr>
          <a:xfrm rot="16200000">
            <a:off x="6667500" y="1638300"/>
            <a:ext cx="457200" cy="838200"/>
          </a:xfrm>
          <a:prstGeom prst="arc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>
            <a:off x="6553200" y="1828800"/>
            <a:ext cx="685800" cy="533400"/>
          </a:xfrm>
          <a:prstGeom prst="arc">
            <a:avLst>
              <a:gd name="adj1" fmla="val 16205280"/>
              <a:gd name="adj2" fmla="val 2138349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3124200" y="3581400"/>
            <a:ext cx="28194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943600" y="3581400"/>
            <a:ext cx="609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828800" y="21336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6553200" y="3533774"/>
            <a:ext cx="45719" cy="10953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7315200" y="4038600"/>
            <a:ext cx="9906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315200" y="3733800"/>
            <a:ext cx="9906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828800" y="2514600"/>
            <a:ext cx="45720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Arc 74"/>
          <p:cNvSpPr/>
          <p:nvPr/>
        </p:nvSpPr>
        <p:spPr>
          <a:xfrm rot="10800000">
            <a:off x="2819400" y="2819400"/>
            <a:ext cx="685800" cy="762000"/>
          </a:xfrm>
          <a:prstGeom prst="arc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2247900" y="2628900"/>
            <a:ext cx="1143000" cy="0"/>
          </a:xfrm>
          <a:prstGeom prst="line">
            <a:avLst/>
          </a:prstGeom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905000" y="3733800"/>
            <a:ext cx="1338828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Class 2 perm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(Assume 40% porosity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for calculation of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rot="5400000">
            <a:off x="1296988" y="3886200"/>
            <a:ext cx="913606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54353" y="3655368"/>
            <a:ext cx="922047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900" dirty="0" smtClean="0">
                <a:latin typeface="Arial" pitchFamily="34" charset="0"/>
                <a:cs typeface="Arial" pitchFamily="34" charset="0"/>
              </a:rPr>
              <a:t>Min. 12“ or as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needed to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achieve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1333897" y="3009503"/>
            <a:ext cx="838200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042893" y="2969568"/>
            <a:ext cx="633507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900" dirty="0" smtClean="0">
                <a:latin typeface="Arial" pitchFamily="34" charset="0"/>
                <a:cs typeface="Arial" pitchFamily="34" charset="0"/>
              </a:rPr>
              <a:t>Min. 18“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05000" y="2819400"/>
            <a:ext cx="69121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Specified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soil mix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668148" y="2590800"/>
            <a:ext cx="1351652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3" max. mulch if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specified in landscape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plans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Freeform 92"/>
          <p:cNvSpPr/>
          <p:nvPr/>
        </p:nvSpPr>
        <p:spPr>
          <a:xfrm>
            <a:off x="4495800" y="2541058"/>
            <a:ext cx="267758" cy="164042"/>
          </a:xfrm>
          <a:custGeom>
            <a:avLst/>
            <a:gdLst>
              <a:gd name="connsiteX0" fmla="*/ 223308 w 267758"/>
              <a:gd name="connsiteY0" fmla="*/ 164042 h 164042"/>
              <a:gd name="connsiteX1" fmla="*/ 7408 w 267758"/>
              <a:gd name="connsiteY1" fmla="*/ 24342 h 164042"/>
              <a:gd name="connsiteX2" fmla="*/ 267758 w 267758"/>
              <a:gd name="connsiteY2" fmla="*/ 17992 h 164042"/>
              <a:gd name="connsiteX3" fmla="*/ 267758 w 267758"/>
              <a:gd name="connsiteY3" fmla="*/ 17992 h 16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758" h="164042">
                <a:moveTo>
                  <a:pt x="223308" y="164042"/>
                </a:moveTo>
                <a:cubicBezTo>
                  <a:pt x="111654" y="106363"/>
                  <a:pt x="0" y="48684"/>
                  <a:pt x="7408" y="24342"/>
                </a:cubicBezTo>
                <a:cubicBezTo>
                  <a:pt x="14816" y="0"/>
                  <a:pt x="267758" y="17992"/>
                  <a:pt x="267758" y="17992"/>
                </a:cubicBezTo>
                <a:lnTo>
                  <a:pt x="267758" y="17992"/>
                </a:ln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/>
          <p:cNvCxnSpPr/>
          <p:nvPr/>
        </p:nvCxnSpPr>
        <p:spPr>
          <a:xfrm rot="5400000">
            <a:off x="6020197" y="2361803"/>
            <a:ext cx="457200" cy="79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800600" y="2133600"/>
            <a:ext cx="1332416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Min. 6" or as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needed to achieve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5800" y="1066800"/>
            <a:ext cx="1050288" cy="6463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Curb cut (or curb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inlet if needed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to ensure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runoff capture)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1543050" y="1670050"/>
            <a:ext cx="281517" cy="146050"/>
          </a:xfrm>
          <a:custGeom>
            <a:avLst/>
            <a:gdLst>
              <a:gd name="connsiteX0" fmla="*/ 0 w 281517"/>
              <a:gd name="connsiteY0" fmla="*/ 0 h 146050"/>
              <a:gd name="connsiteX1" fmla="*/ 234950 w 281517"/>
              <a:gd name="connsiteY1" fmla="*/ 12700 h 146050"/>
              <a:gd name="connsiteX2" fmla="*/ 279400 w 281517"/>
              <a:gd name="connsiteY2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517" h="146050">
                <a:moveTo>
                  <a:pt x="0" y="0"/>
                </a:moveTo>
                <a:lnTo>
                  <a:pt x="234950" y="12700"/>
                </a:lnTo>
                <a:cubicBezTo>
                  <a:pt x="281517" y="37042"/>
                  <a:pt x="280458" y="91546"/>
                  <a:pt x="279400" y="14605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2743200" y="1295400"/>
            <a:ext cx="1669047" cy="6463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4" min. dia. SDR 35 or equiv.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sweep bend and cleanout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min. 2" above overflow level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276601" y="3429000"/>
            <a:ext cx="1828800" cy="5078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4 " min. dia. SDR 35 or equiv., perforations facing down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15744" y="3350568"/>
            <a:ext cx="1460656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Top of Gravel Layer TGL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2619" y="4188768"/>
            <a:ext cx="1633781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Bottom of Gravel Layer BGL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76044" y="2512368"/>
            <a:ext cx="1300356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Top of Soil Layer TSL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638800" y="914400"/>
            <a:ext cx="1447800" cy="10618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u="sng" dirty="0" smtClean="0">
                <a:latin typeface="Arial" pitchFamily="34" charset="0"/>
                <a:cs typeface="Arial" pitchFamily="34" charset="0"/>
              </a:rPr>
              <a:t>Overflow structure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Concrete drop inlet or manhole with frame. 24" min x 36“ if access required; atrium or beehive grate preferred, ¼ “ openings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410200" y="2796570"/>
            <a:ext cx="1143000" cy="7848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/>
            </a:r>
            <a:br>
              <a:rPr lang="en-US" sz="900" dirty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Schedule 80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(no perforations)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seal penetration with grout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391400" y="2590800"/>
            <a:ext cx="1219200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Male threaded pipe end with cap center-drilled to specified orifice dia. (Omit cap for treatment-only facilities.)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>
            <a:off x="5943600" y="3655368"/>
            <a:ext cx="4572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400800" y="3655219"/>
            <a:ext cx="200025" cy="149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5943600" y="3655368"/>
            <a:ext cx="386644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24"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400800" y="3657600"/>
            <a:ext cx="322524" cy="2308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6"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6692900" y="3149600"/>
            <a:ext cx="736600" cy="431800"/>
          </a:xfrm>
          <a:custGeom>
            <a:avLst/>
            <a:gdLst>
              <a:gd name="connsiteX0" fmla="*/ 736600 w 736600"/>
              <a:gd name="connsiteY0" fmla="*/ 0 h 431800"/>
              <a:gd name="connsiteX1" fmla="*/ 381000 w 736600"/>
              <a:gd name="connsiteY1" fmla="*/ 76200 h 431800"/>
              <a:gd name="connsiteX2" fmla="*/ 254000 w 736600"/>
              <a:gd name="connsiteY2" fmla="*/ 342900 h 431800"/>
              <a:gd name="connsiteX3" fmla="*/ 0 w 73660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600" h="431800">
                <a:moveTo>
                  <a:pt x="736600" y="0"/>
                </a:moveTo>
                <a:cubicBezTo>
                  <a:pt x="599016" y="9525"/>
                  <a:pt x="461433" y="19050"/>
                  <a:pt x="381000" y="76200"/>
                </a:cubicBezTo>
                <a:cubicBezTo>
                  <a:pt x="300567" y="133350"/>
                  <a:pt x="317500" y="283633"/>
                  <a:pt x="254000" y="342900"/>
                </a:cubicBezTo>
                <a:cubicBezTo>
                  <a:pt x="190500" y="402167"/>
                  <a:pt x="95250" y="416983"/>
                  <a:pt x="0" y="43180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67600" y="4114800"/>
            <a:ext cx="1676400" cy="5078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To storm drain or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approved discharge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point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505200" y="5334000"/>
            <a:ext cx="5029200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Notes: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No liner, no filter fabric, no landscape cloth.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Maintain BGL. TGL, TSL throughout facility area at elevations to be specified in plan.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Class 2 perm layer may extend below and underneath drop inlet.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Elevation of perforated pipe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underdrain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is near top of gravel layer, except when zero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   infiltration is expected.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See Appendix B for soil mix specification, planting and irrigation guidance.</a:t>
            </a:r>
          </a:p>
          <a:p>
            <a:pPr>
              <a:buFont typeface="Arial" pitchFamily="34" charset="0"/>
              <a:buChar char="•"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  See Chapter 4 for factors and equations used to calculate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,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2 ,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and orifice diameter.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895600" y="2590800"/>
            <a:ext cx="1723549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Install all plantings to maintain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TSL at or below specified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elevation </a:t>
            </a:r>
            <a:endParaRPr lang="en-US" sz="900" baseline="-25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rot="5400000">
            <a:off x="7239000" y="4191000"/>
            <a:ext cx="30480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391400" y="2286000"/>
            <a:ext cx="838200" cy="76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2781300" y="2007393"/>
            <a:ext cx="76200" cy="457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838325" y="2538413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833563" y="2493169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1914525" y="2500312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864519" y="2497931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1988344" y="2540794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940719" y="2540794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1888331" y="2540794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1962150" y="2500312"/>
            <a:ext cx="45719" cy="45719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905000" y="2133600"/>
            <a:ext cx="819455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Cobbles or 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splash block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81000" y="2057400"/>
            <a:ext cx="6858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Adjacent pavement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33400" y="4572000"/>
            <a:ext cx="1364476" cy="507831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Moisture barrier if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needed to protect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pavement or structures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reeform 122"/>
          <p:cNvSpPr/>
          <p:nvPr/>
        </p:nvSpPr>
        <p:spPr>
          <a:xfrm>
            <a:off x="1585913" y="4421981"/>
            <a:ext cx="256381" cy="340519"/>
          </a:xfrm>
          <a:custGeom>
            <a:avLst/>
            <a:gdLst>
              <a:gd name="connsiteX0" fmla="*/ 0 w 256381"/>
              <a:gd name="connsiteY0" fmla="*/ 340519 h 340519"/>
              <a:gd name="connsiteX1" fmla="*/ 152400 w 256381"/>
              <a:gd name="connsiteY1" fmla="*/ 300038 h 340519"/>
              <a:gd name="connsiteX2" fmla="*/ 240506 w 256381"/>
              <a:gd name="connsiteY2" fmla="*/ 159544 h 340519"/>
              <a:gd name="connsiteX3" fmla="*/ 247650 w 256381"/>
              <a:gd name="connsiteY3" fmla="*/ 0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381" h="340519">
                <a:moveTo>
                  <a:pt x="0" y="340519"/>
                </a:moveTo>
                <a:cubicBezTo>
                  <a:pt x="56158" y="335359"/>
                  <a:pt x="112316" y="330200"/>
                  <a:pt x="152400" y="300038"/>
                </a:cubicBezTo>
                <a:cubicBezTo>
                  <a:pt x="192484" y="269876"/>
                  <a:pt x="224631" y="209550"/>
                  <a:pt x="240506" y="159544"/>
                </a:cubicBezTo>
                <a:cubicBezTo>
                  <a:pt x="256381" y="109538"/>
                  <a:pt x="252015" y="54769"/>
                  <a:pt x="247650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886200" y="40386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191000" y="40386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4495800" y="4038600"/>
            <a:ext cx="228600" cy="22860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2819400" y="533400"/>
            <a:ext cx="3352800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Bioretention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Facility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latin typeface="Arial" pitchFamily="34" charset="0"/>
                <a:cs typeface="Arial" pitchFamily="34" charset="0"/>
              </a:rPr>
              <a:t>Cross-section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Not to Scale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343400" y="4495800"/>
            <a:ext cx="2587568" cy="369332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Large diameter closed perforated pipes</a:t>
            </a:r>
            <a:br>
              <a:rPr lang="en-US" sz="900" dirty="0" smtClean="0"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latin typeface="Arial" pitchFamily="34" charset="0"/>
                <a:cs typeface="Arial" pitchFamily="34" charset="0"/>
              </a:rPr>
              <a:t>or arches may augment storage to achieve V</a:t>
            </a:r>
            <a:r>
              <a:rPr lang="en-US" sz="900" baseline="-25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4120662" y="4373880"/>
            <a:ext cx="268458" cy="274320"/>
          </a:xfrm>
          <a:custGeom>
            <a:avLst/>
            <a:gdLst>
              <a:gd name="connsiteX0" fmla="*/ 268458 w 268458"/>
              <a:gd name="connsiteY0" fmla="*/ 274320 h 274320"/>
              <a:gd name="connsiteX1" fmla="*/ 106680 w 268458"/>
              <a:gd name="connsiteY1" fmla="*/ 260252 h 274320"/>
              <a:gd name="connsiteX2" fmla="*/ 15240 w 268458"/>
              <a:gd name="connsiteY2" fmla="*/ 126609 h 274320"/>
              <a:gd name="connsiteX3" fmla="*/ 15240 w 268458"/>
              <a:gd name="connsiteY3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58" h="274320">
                <a:moveTo>
                  <a:pt x="268458" y="274320"/>
                </a:moveTo>
                <a:lnTo>
                  <a:pt x="106680" y="260252"/>
                </a:lnTo>
                <a:cubicBezTo>
                  <a:pt x="64477" y="235634"/>
                  <a:pt x="30480" y="169984"/>
                  <a:pt x="15240" y="126609"/>
                </a:cubicBezTo>
                <a:cubicBezTo>
                  <a:pt x="0" y="83234"/>
                  <a:pt x="7620" y="41617"/>
                  <a:pt x="15240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37"/>
          <p:cNvSpPr/>
          <p:nvPr/>
        </p:nvSpPr>
        <p:spPr>
          <a:xfrm>
            <a:off x="6026944" y="3466704"/>
            <a:ext cx="342900" cy="88502"/>
          </a:xfrm>
          <a:custGeom>
            <a:avLst/>
            <a:gdLst>
              <a:gd name="connsiteX0" fmla="*/ 0 w 342900"/>
              <a:gd name="connsiteY0" fmla="*/ 396 h 88502"/>
              <a:gd name="connsiteX1" fmla="*/ 183356 w 342900"/>
              <a:gd name="connsiteY1" fmla="*/ 14684 h 88502"/>
              <a:gd name="connsiteX2" fmla="*/ 342900 w 342900"/>
              <a:gd name="connsiteY2" fmla="*/ 88502 h 8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88502">
                <a:moveTo>
                  <a:pt x="0" y="396"/>
                </a:moveTo>
                <a:cubicBezTo>
                  <a:pt x="63103" y="198"/>
                  <a:pt x="126206" y="0"/>
                  <a:pt x="183356" y="14684"/>
                </a:cubicBezTo>
                <a:cubicBezTo>
                  <a:pt x="240506" y="29368"/>
                  <a:pt x="291703" y="58935"/>
                  <a:pt x="342900" y="88502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 139"/>
          <p:cNvSpPr/>
          <p:nvPr/>
        </p:nvSpPr>
        <p:spPr>
          <a:xfrm>
            <a:off x="984250" y="2089150"/>
            <a:ext cx="231775" cy="161925"/>
          </a:xfrm>
          <a:custGeom>
            <a:avLst/>
            <a:gdLst>
              <a:gd name="connsiteX0" fmla="*/ 0 w 231775"/>
              <a:gd name="connsiteY0" fmla="*/ 149225 h 161925"/>
              <a:gd name="connsiteX1" fmla="*/ 95250 w 231775"/>
              <a:gd name="connsiteY1" fmla="*/ 149225 h 161925"/>
              <a:gd name="connsiteX2" fmla="*/ 200025 w 231775"/>
              <a:gd name="connsiteY2" fmla="*/ 73025 h 161925"/>
              <a:gd name="connsiteX3" fmla="*/ 231775 w 231775"/>
              <a:gd name="connsiteY3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0" y="149225"/>
                </a:moveTo>
                <a:cubicBezTo>
                  <a:pt x="30956" y="155575"/>
                  <a:pt x="61913" y="161925"/>
                  <a:pt x="95250" y="149225"/>
                </a:cubicBezTo>
                <a:cubicBezTo>
                  <a:pt x="128588" y="136525"/>
                  <a:pt x="177271" y="97896"/>
                  <a:pt x="200025" y="73025"/>
                </a:cubicBezTo>
                <a:cubicBezTo>
                  <a:pt x="222779" y="48154"/>
                  <a:pt x="227277" y="24077"/>
                  <a:pt x="231775" y="0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rot="16200000" flipH="1">
            <a:off x="6524625" y="2924175"/>
            <a:ext cx="1585912" cy="47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467600" y="1524000"/>
            <a:ext cx="1676400" cy="64633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Walls as needed to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establish constant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rim elevation around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perimeter of facility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Freeform 130"/>
          <p:cNvSpPr/>
          <p:nvPr/>
        </p:nvSpPr>
        <p:spPr>
          <a:xfrm>
            <a:off x="7391400" y="1635125"/>
            <a:ext cx="139700" cy="200025"/>
          </a:xfrm>
          <a:custGeom>
            <a:avLst/>
            <a:gdLst>
              <a:gd name="connsiteX0" fmla="*/ 139700 w 139700"/>
              <a:gd name="connsiteY0" fmla="*/ 28575 h 200025"/>
              <a:gd name="connsiteX1" fmla="*/ 44450 w 139700"/>
              <a:gd name="connsiteY1" fmla="*/ 28575 h 200025"/>
              <a:gd name="connsiteX2" fmla="*/ 0 w 139700"/>
              <a:gd name="connsiteY2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00" h="200025">
                <a:moveTo>
                  <a:pt x="139700" y="28575"/>
                </a:moveTo>
                <a:cubicBezTo>
                  <a:pt x="103716" y="14287"/>
                  <a:pt x="67733" y="0"/>
                  <a:pt x="44450" y="28575"/>
                </a:cubicBezTo>
                <a:cubicBezTo>
                  <a:pt x="21167" y="57150"/>
                  <a:pt x="10583" y="128587"/>
                  <a:pt x="0" y="200025"/>
                </a:cubicBezTo>
              </a:path>
            </a:pathLst>
          </a:cu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76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  <p:cxnSp>
        <p:nvCxnSpPr>
          <p:cNvPr id="3" name="Straight Connector 2"/>
          <p:cNvCxnSpPr>
            <a:endCxn id="82" idx="2"/>
          </p:cNvCxnSpPr>
          <p:nvPr/>
        </p:nvCxnSpPr>
        <p:spPr>
          <a:xfrm flipH="1" flipV="1">
            <a:off x="1838325" y="2561273"/>
            <a:ext cx="3969" cy="292512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15744" y="4419600"/>
            <a:ext cx="1818319" cy="838200"/>
          </a:xfrm>
          <a:prstGeom prst="ellipse">
            <a:avLst/>
          </a:prstGeom>
          <a:noFill/>
          <a:ln w="50800">
            <a:solidFill>
              <a:srgbClr val="C0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Geotechnically</a:t>
            </a:r>
            <a:r>
              <a:rPr lang="en-US" dirty="0" smtClean="0"/>
              <a:t> Difficult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9" y="1439634"/>
            <a:ext cx="3795074" cy="2846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39634"/>
            <a:ext cx="4470400" cy="3352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90800"/>
            <a:ext cx="5207000" cy="39052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04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2"/>
          <p:cNvSpPr>
            <a:spLocks/>
          </p:cNvSpPr>
          <p:nvPr/>
        </p:nvSpPr>
        <p:spPr bwMode="auto">
          <a:xfrm>
            <a:off x="0" y="3048000"/>
            <a:ext cx="9148535" cy="3911600"/>
          </a:xfrm>
          <a:custGeom>
            <a:avLst/>
            <a:gdLst>
              <a:gd name="T0" fmla="*/ 0 w 7467600"/>
              <a:gd name="T1" fmla="*/ 0 h 4038600"/>
              <a:gd name="T2" fmla="*/ 2755900 w 7467600"/>
              <a:gd name="T3" fmla="*/ 76200 h 4038600"/>
              <a:gd name="T4" fmla="*/ 2755900 w 7467600"/>
              <a:gd name="T5" fmla="*/ 1498600 h 4038600"/>
              <a:gd name="T6" fmla="*/ 6083300 w 7467600"/>
              <a:gd name="T7" fmla="*/ 1536700 h 4038600"/>
              <a:gd name="T8" fmla="*/ 6045200 w 7467600"/>
              <a:gd name="T9" fmla="*/ 698500 h 4038600"/>
              <a:gd name="T10" fmla="*/ 6286500 w 7467600"/>
              <a:gd name="T11" fmla="*/ 749300 h 4038600"/>
              <a:gd name="T12" fmla="*/ 6489700 w 7467600"/>
              <a:gd name="T13" fmla="*/ 825500 h 4038600"/>
              <a:gd name="T14" fmla="*/ 6705600 w 7467600"/>
              <a:gd name="T15" fmla="*/ 838200 h 4038600"/>
              <a:gd name="T16" fmla="*/ 6858000 w 7467600"/>
              <a:gd name="T17" fmla="*/ 901700 h 4038600"/>
              <a:gd name="T18" fmla="*/ 7112000 w 7467600"/>
              <a:gd name="T19" fmla="*/ 927100 h 4038600"/>
              <a:gd name="T20" fmla="*/ 7277100 w 7467600"/>
              <a:gd name="T21" fmla="*/ 939800 h 4038600"/>
              <a:gd name="T22" fmla="*/ 7467600 w 7467600"/>
              <a:gd name="T23" fmla="*/ 939800 h 4038600"/>
              <a:gd name="T24" fmla="*/ 7454900 w 7467600"/>
              <a:gd name="T25" fmla="*/ 4038600 h 4038600"/>
              <a:gd name="T26" fmla="*/ 0 w 7467600"/>
              <a:gd name="T27" fmla="*/ 3911600 h 4038600"/>
              <a:gd name="T28" fmla="*/ 0 w 7467600"/>
              <a:gd name="T29" fmla="*/ 0 h 4038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67600"/>
              <a:gd name="T46" fmla="*/ 0 h 4038600"/>
              <a:gd name="T47" fmla="*/ 7467600 w 7467600"/>
              <a:gd name="T48" fmla="*/ 403860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6083300 w 7467600"/>
              <a:gd name="connsiteY3" fmla="*/ 15367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5689600 w 7467600"/>
              <a:gd name="connsiteY3" fmla="*/ 15240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8534400"/>
              <a:gd name="connsiteY0" fmla="*/ 0 h 4038600"/>
              <a:gd name="connsiteX1" fmla="*/ 2755900 w 8534400"/>
              <a:gd name="connsiteY1" fmla="*/ 76200 h 4038600"/>
              <a:gd name="connsiteX2" fmla="*/ 2755900 w 8534400"/>
              <a:gd name="connsiteY2" fmla="*/ 1498600 h 4038600"/>
              <a:gd name="connsiteX3" fmla="*/ 5689600 w 8534400"/>
              <a:gd name="connsiteY3" fmla="*/ 1524000 h 4038600"/>
              <a:gd name="connsiteX4" fmla="*/ 5689600 w 8534400"/>
              <a:gd name="connsiteY4" fmla="*/ 533400 h 4038600"/>
              <a:gd name="connsiteX5" fmla="*/ 6286500 w 8534400"/>
              <a:gd name="connsiteY5" fmla="*/ 749300 h 4038600"/>
              <a:gd name="connsiteX6" fmla="*/ 6489700 w 8534400"/>
              <a:gd name="connsiteY6" fmla="*/ 825500 h 4038600"/>
              <a:gd name="connsiteX7" fmla="*/ 6705600 w 8534400"/>
              <a:gd name="connsiteY7" fmla="*/ 838200 h 4038600"/>
              <a:gd name="connsiteX8" fmla="*/ 6858000 w 8534400"/>
              <a:gd name="connsiteY8" fmla="*/ 901700 h 4038600"/>
              <a:gd name="connsiteX9" fmla="*/ 7112000 w 8534400"/>
              <a:gd name="connsiteY9" fmla="*/ 927100 h 4038600"/>
              <a:gd name="connsiteX10" fmla="*/ 7277100 w 8534400"/>
              <a:gd name="connsiteY10" fmla="*/ 939800 h 4038600"/>
              <a:gd name="connsiteX11" fmla="*/ 8534400 w 8534400"/>
              <a:gd name="connsiteY11" fmla="*/ 990600 h 4038600"/>
              <a:gd name="connsiteX12" fmla="*/ 7454900 w 8534400"/>
              <a:gd name="connsiteY12" fmla="*/ 4038600 h 4038600"/>
              <a:gd name="connsiteX13" fmla="*/ 0 w 8534400"/>
              <a:gd name="connsiteY13" fmla="*/ 3911600 h 4038600"/>
              <a:gd name="connsiteX14" fmla="*/ 0 w 8534400"/>
              <a:gd name="connsiteY14" fmla="*/ 0 h 4038600"/>
              <a:gd name="connsiteX0" fmla="*/ 0 w 8538633"/>
              <a:gd name="connsiteY0" fmla="*/ 0 h 3911600"/>
              <a:gd name="connsiteX1" fmla="*/ 2755900 w 8538633"/>
              <a:gd name="connsiteY1" fmla="*/ 76200 h 3911600"/>
              <a:gd name="connsiteX2" fmla="*/ 2755900 w 8538633"/>
              <a:gd name="connsiteY2" fmla="*/ 1498600 h 3911600"/>
              <a:gd name="connsiteX3" fmla="*/ 5689600 w 8538633"/>
              <a:gd name="connsiteY3" fmla="*/ 1524000 h 3911600"/>
              <a:gd name="connsiteX4" fmla="*/ 5689600 w 8538633"/>
              <a:gd name="connsiteY4" fmla="*/ 533400 h 3911600"/>
              <a:gd name="connsiteX5" fmla="*/ 6286500 w 8538633"/>
              <a:gd name="connsiteY5" fmla="*/ 749300 h 3911600"/>
              <a:gd name="connsiteX6" fmla="*/ 6489700 w 8538633"/>
              <a:gd name="connsiteY6" fmla="*/ 825500 h 3911600"/>
              <a:gd name="connsiteX7" fmla="*/ 6705600 w 8538633"/>
              <a:gd name="connsiteY7" fmla="*/ 838200 h 3911600"/>
              <a:gd name="connsiteX8" fmla="*/ 6858000 w 8538633"/>
              <a:gd name="connsiteY8" fmla="*/ 901700 h 3911600"/>
              <a:gd name="connsiteX9" fmla="*/ 7112000 w 8538633"/>
              <a:gd name="connsiteY9" fmla="*/ 927100 h 3911600"/>
              <a:gd name="connsiteX10" fmla="*/ 7277100 w 8538633"/>
              <a:gd name="connsiteY10" fmla="*/ 939800 h 3911600"/>
              <a:gd name="connsiteX11" fmla="*/ 8534400 w 8538633"/>
              <a:gd name="connsiteY11" fmla="*/ 990600 h 3911600"/>
              <a:gd name="connsiteX12" fmla="*/ 8534400 w 8538633"/>
              <a:gd name="connsiteY12" fmla="*/ 3810000 h 3911600"/>
              <a:gd name="connsiteX13" fmla="*/ 0 w 8538633"/>
              <a:gd name="connsiteY13" fmla="*/ 3911600 h 3911600"/>
              <a:gd name="connsiteX14" fmla="*/ 0 w 8538633"/>
              <a:gd name="connsiteY1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8633" h="3911600">
                <a:moveTo>
                  <a:pt x="0" y="0"/>
                </a:moveTo>
                <a:lnTo>
                  <a:pt x="2755900" y="76200"/>
                </a:lnTo>
                <a:lnTo>
                  <a:pt x="2755900" y="1498600"/>
                </a:lnTo>
                <a:lnTo>
                  <a:pt x="5689600" y="1524000"/>
                </a:lnTo>
                <a:lnTo>
                  <a:pt x="5689600" y="533400"/>
                </a:lnTo>
                <a:lnTo>
                  <a:pt x="6286500" y="749300"/>
                </a:lnTo>
                <a:lnTo>
                  <a:pt x="6489700" y="825500"/>
                </a:lnTo>
                <a:lnTo>
                  <a:pt x="6705600" y="838200"/>
                </a:lnTo>
                <a:lnTo>
                  <a:pt x="6858000" y="901700"/>
                </a:lnTo>
                <a:lnTo>
                  <a:pt x="7112000" y="927100"/>
                </a:lnTo>
                <a:lnTo>
                  <a:pt x="7277100" y="939800"/>
                </a:lnTo>
                <a:lnTo>
                  <a:pt x="8534400" y="990600"/>
                </a:lnTo>
                <a:cubicBezTo>
                  <a:pt x="8530167" y="2023533"/>
                  <a:pt x="8538633" y="2777067"/>
                  <a:pt x="8534400" y="3810000"/>
                </a:cubicBez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975E3F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Groundwater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11463" y="3124200"/>
            <a:ext cx="3276600" cy="990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811463" y="3990975"/>
            <a:ext cx="3276600" cy="609600"/>
          </a:xfrm>
          <a:prstGeom prst="rect">
            <a:avLst/>
          </a:prstGeom>
          <a:blipFill dpi="0" rotWithShape="1">
            <a:blip r:embed="rId3" cstate="screen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2811463" y="3533775"/>
            <a:ext cx="3276600" cy="457200"/>
          </a:xfrm>
          <a:prstGeom prst="rect">
            <a:avLst/>
          </a:prstGeom>
          <a:gradFill rotWithShape="0">
            <a:gsLst>
              <a:gs pos="0">
                <a:srgbClr val="D49E6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975E3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-7937" y="3067050"/>
            <a:ext cx="2819400" cy="8572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2060575" y="3876675"/>
            <a:ext cx="14478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5345906" y="3845719"/>
            <a:ext cx="1444625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3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5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1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33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29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24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43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62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6350" y="3038475"/>
            <a:ext cx="2819400" cy="85725"/>
          </a:xfrm>
          <a:prstGeom prst="line">
            <a:avLst/>
          </a:prstGeom>
          <a:noFill/>
          <a:ln w="635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8" name="Right Arrow 27"/>
          <p:cNvSpPr>
            <a:spLocks noChangeArrowheads="1"/>
          </p:cNvSpPr>
          <p:nvPr/>
        </p:nvSpPr>
        <p:spPr bwMode="auto">
          <a:xfrm rot="7940418">
            <a:off x="2339975" y="47704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 rot="3325372">
            <a:off x="5988050" y="476885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 rot="10800000">
            <a:off x="2187575" y="40846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 rot="-5400000">
            <a:off x="2828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 rot="-5400000">
            <a:off x="3590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-5400000">
            <a:off x="4352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8" name="Right Arrow 37"/>
          <p:cNvSpPr>
            <a:spLocks noChangeArrowheads="1"/>
          </p:cNvSpPr>
          <p:nvPr/>
        </p:nvSpPr>
        <p:spPr bwMode="auto">
          <a:xfrm rot="-5400000">
            <a:off x="50387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2981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3743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 rot="5400000">
            <a:off x="4505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 rot="5400000">
            <a:off x="51911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3133725" y="4023364"/>
            <a:ext cx="3733800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 type="none" w="med" len="med"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6850062" y="4027095"/>
            <a:ext cx="457200" cy="533400"/>
          </a:xfrm>
          <a:prstGeom prst="line">
            <a:avLst/>
          </a:prstGeom>
          <a:noFill/>
          <a:ln w="63500" cap="rnd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9" name="Oval 48"/>
          <p:cNvSpPr/>
          <p:nvPr/>
        </p:nvSpPr>
        <p:spPr>
          <a:xfrm>
            <a:off x="7239000" y="4572000"/>
            <a:ext cx="609600" cy="609600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5206" y="312339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"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32806" y="3557885"/>
            <a:ext cx="74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18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"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7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2"/>
          <p:cNvSpPr>
            <a:spLocks/>
          </p:cNvSpPr>
          <p:nvPr/>
        </p:nvSpPr>
        <p:spPr bwMode="auto">
          <a:xfrm>
            <a:off x="0" y="3048000"/>
            <a:ext cx="9148535" cy="3911600"/>
          </a:xfrm>
          <a:custGeom>
            <a:avLst/>
            <a:gdLst>
              <a:gd name="T0" fmla="*/ 0 w 7467600"/>
              <a:gd name="T1" fmla="*/ 0 h 4038600"/>
              <a:gd name="T2" fmla="*/ 2755900 w 7467600"/>
              <a:gd name="T3" fmla="*/ 76200 h 4038600"/>
              <a:gd name="T4" fmla="*/ 2755900 w 7467600"/>
              <a:gd name="T5" fmla="*/ 1498600 h 4038600"/>
              <a:gd name="T6" fmla="*/ 6083300 w 7467600"/>
              <a:gd name="T7" fmla="*/ 1536700 h 4038600"/>
              <a:gd name="T8" fmla="*/ 6045200 w 7467600"/>
              <a:gd name="T9" fmla="*/ 698500 h 4038600"/>
              <a:gd name="T10" fmla="*/ 6286500 w 7467600"/>
              <a:gd name="T11" fmla="*/ 749300 h 4038600"/>
              <a:gd name="T12" fmla="*/ 6489700 w 7467600"/>
              <a:gd name="T13" fmla="*/ 825500 h 4038600"/>
              <a:gd name="T14" fmla="*/ 6705600 w 7467600"/>
              <a:gd name="T15" fmla="*/ 838200 h 4038600"/>
              <a:gd name="T16" fmla="*/ 6858000 w 7467600"/>
              <a:gd name="T17" fmla="*/ 901700 h 4038600"/>
              <a:gd name="T18" fmla="*/ 7112000 w 7467600"/>
              <a:gd name="T19" fmla="*/ 927100 h 4038600"/>
              <a:gd name="T20" fmla="*/ 7277100 w 7467600"/>
              <a:gd name="T21" fmla="*/ 939800 h 4038600"/>
              <a:gd name="T22" fmla="*/ 7467600 w 7467600"/>
              <a:gd name="T23" fmla="*/ 939800 h 4038600"/>
              <a:gd name="T24" fmla="*/ 7454900 w 7467600"/>
              <a:gd name="T25" fmla="*/ 4038600 h 4038600"/>
              <a:gd name="T26" fmla="*/ 0 w 7467600"/>
              <a:gd name="T27" fmla="*/ 3911600 h 4038600"/>
              <a:gd name="T28" fmla="*/ 0 w 7467600"/>
              <a:gd name="T29" fmla="*/ 0 h 4038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467600"/>
              <a:gd name="T46" fmla="*/ 0 h 4038600"/>
              <a:gd name="T47" fmla="*/ 7467600 w 7467600"/>
              <a:gd name="T48" fmla="*/ 403860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6083300 w 7467600"/>
              <a:gd name="connsiteY3" fmla="*/ 15367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7467600"/>
              <a:gd name="connsiteY0" fmla="*/ 0 h 4038600"/>
              <a:gd name="connsiteX1" fmla="*/ 2755900 w 7467600"/>
              <a:gd name="connsiteY1" fmla="*/ 76200 h 4038600"/>
              <a:gd name="connsiteX2" fmla="*/ 2755900 w 7467600"/>
              <a:gd name="connsiteY2" fmla="*/ 1498600 h 4038600"/>
              <a:gd name="connsiteX3" fmla="*/ 5689600 w 7467600"/>
              <a:gd name="connsiteY3" fmla="*/ 1524000 h 4038600"/>
              <a:gd name="connsiteX4" fmla="*/ 5689600 w 7467600"/>
              <a:gd name="connsiteY4" fmla="*/ 533400 h 4038600"/>
              <a:gd name="connsiteX5" fmla="*/ 6286500 w 7467600"/>
              <a:gd name="connsiteY5" fmla="*/ 749300 h 4038600"/>
              <a:gd name="connsiteX6" fmla="*/ 6489700 w 7467600"/>
              <a:gd name="connsiteY6" fmla="*/ 825500 h 4038600"/>
              <a:gd name="connsiteX7" fmla="*/ 6705600 w 7467600"/>
              <a:gd name="connsiteY7" fmla="*/ 838200 h 4038600"/>
              <a:gd name="connsiteX8" fmla="*/ 6858000 w 7467600"/>
              <a:gd name="connsiteY8" fmla="*/ 901700 h 4038600"/>
              <a:gd name="connsiteX9" fmla="*/ 7112000 w 7467600"/>
              <a:gd name="connsiteY9" fmla="*/ 927100 h 4038600"/>
              <a:gd name="connsiteX10" fmla="*/ 7277100 w 7467600"/>
              <a:gd name="connsiteY10" fmla="*/ 939800 h 4038600"/>
              <a:gd name="connsiteX11" fmla="*/ 7467600 w 7467600"/>
              <a:gd name="connsiteY11" fmla="*/ 939800 h 4038600"/>
              <a:gd name="connsiteX12" fmla="*/ 7454900 w 7467600"/>
              <a:gd name="connsiteY12" fmla="*/ 4038600 h 4038600"/>
              <a:gd name="connsiteX13" fmla="*/ 0 w 7467600"/>
              <a:gd name="connsiteY13" fmla="*/ 3911600 h 4038600"/>
              <a:gd name="connsiteX14" fmla="*/ 0 w 7467600"/>
              <a:gd name="connsiteY14" fmla="*/ 0 h 4038600"/>
              <a:gd name="connsiteX0" fmla="*/ 0 w 8534400"/>
              <a:gd name="connsiteY0" fmla="*/ 0 h 4038600"/>
              <a:gd name="connsiteX1" fmla="*/ 2755900 w 8534400"/>
              <a:gd name="connsiteY1" fmla="*/ 76200 h 4038600"/>
              <a:gd name="connsiteX2" fmla="*/ 2755900 w 8534400"/>
              <a:gd name="connsiteY2" fmla="*/ 1498600 h 4038600"/>
              <a:gd name="connsiteX3" fmla="*/ 5689600 w 8534400"/>
              <a:gd name="connsiteY3" fmla="*/ 1524000 h 4038600"/>
              <a:gd name="connsiteX4" fmla="*/ 5689600 w 8534400"/>
              <a:gd name="connsiteY4" fmla="*/ 533400 h 4038600"/>
              <a:gd name="connsiteX5" fmla="*/ 6286500 w 8534400"/>
              <a:gd name="connsiteY5" fmla="*/ 749300 h 4038600"/>
              <a:gd name="connsiteX6" fmla="*/ 6489700 w 8534400"/>
              <a:gd name="connsiteY6" fmla="*/ 825500 h 4038600"/>
              <a:gd name="connsiteX7" fmla="*/ 6705600 w 8534400"/>
              <a:gd name="connsiteY7" fmla="*/ 838200 h 4038600"/>
              <a:gd name="connsiteX8" fmla="*/ 6858000 w 8534400"/>
              <a:gd name="connsiteY8" fmla="*/ 901700 h 4038600"/>
              <a:gd name="connsiteX9" fmla="*/ 7112000 w 8534400"/>
              <a:gd name="connsiteY9" fmla="*/ 927100 h 4038600"/>
              <a:gd name="connsiteX10" fmla="*/ 7277100 w 8534400"/>
              <a:gd name="connsiteY10" fmla="*/ 939800 h 4038600"/>
              <a:gd name="connsiteX11" fmla="*/ 8534400 w 8534400"/>
              <a:gd name="connsiteY11" fmla="*/ 990600 h 4038600"/>
              <a:gd name="connsiteX12" fmla="*/ 7454900 w 8534400"/>
              <a:gd name="connsiteY12" fmla="*/ 4038600 h 4038600"/>
              <a:gd name="connsiteX13" fmla="*/ 0 w 8534400"/>
              <a:gd name="connsiteY13" fmla="*/ 3911600 h 4038600"/>
              <a:gd name="connsiteX14" fmla="*/ 0 w 8534400"/>
              <a:gd name="connsiteY14" fmla="*/ 0 h 4038600"/>
              <a:gd name="connsiteX0" fmla="*/ 0 w 8538633"/>
              <a:gd name="connsiteY0" fmla="*/ 0 h 3911600"/>
              <a:gd name="connsiteX1" fmla="*/ 2755900 w 8538633"/>
              <a:gd name="connsiteY1" fmla="*/ 76200 h 3911600"/>
              <a:gd name="connsiteX2" fmla="*/ 2755900 w 8538633"/>
              <a:gd name="connsiteY2" fmla="*/ 1498600 h 3911600"/>
              <a:gd name="connsiteX3" fmla="*/ 5689600 w 8538633"/>
              <a:gd name="connsiteY3" fmla="*/ 1524000 h 3911600"/>
              <a:gd name="connsiteX4" fmla="*/ 5689600 w 8538633"/>
              <a:gd name="connsiteY4" fmla="*/ 533400 h 3911600"/>
              <a:gd name="connsiteX5" fmla="*/ 6286500 w 8538633"/>
              <a:gd name="connsiteY5" fmla="*/ 749300 h 3911600"/>
              <a:gd name="connsiteX6" fmla="*/ 6489700 w 8538633"/>
              <a:gd name="connsiteY6" fmla="*/ 825500 h 3911600"/>
              <a:gd name="connsiteX7" fmla="*/ 6705600 w 8538633"/>
              <a:gd name="connsiteY7" fmla="*/ 838200 h 3911600"/>
              <a:gd name="connsiteX8" fmla="*/ 6858000 w 8538633"/>
              <a:gd name="connsiteY8" fmla="*/ 901700 h 3911600"/>
              <a:gd name="connsiteX9" fmla="*/ 7112000 w 8538633"/>
              <a:gd name="connsiteY9" fmla="*/ 927100 h 3911600"/>
              <a:gd name="connsiteX10" fmla="*/ 7277100 w 8538633"/>
              <a:gd name="connsiteY10" fmla="*/ 939800 h 3911600"/>
              <a:gd name="connsiteX11" fmla="*/ 8534400 w 8538633"/>
              <a:gd name="connsiteY11" fmla="*/ 990600 h 3911600"/>
              <a:gd name="connsiteX12" fmla="*/ 8534400 w 8538633"/>
              <a:gd name="connsiteY12" fmla="*/ 3810000 h 3911600"/>
              <a:gd name="connsiteX13" fmla="*/ 0 w 8538633"/>
              <a:gd name="connsiteY13" fmla="*/ 3911600 h 3911600"/>
              <a:gd name="connsiteX14" fmla="*/ 0 w 8538633"/>
              <a:gd name="connsiteY14" fmla="*/ 0 h 391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8633" h="3911600">
                <a:moveTo>
                  <a:pt x="0" y="0"/>
                </a:moveTo>
                <a:lnTo>
                  <a:pt x="2755900" y="76200"/>
                </a:lnTo>
                <a:lnTo>
                  <a:pt x="2755900" y="1498600"/>
                </a:lnTo>
                <a:lnTo>
                  <a:pt x="5689600" y="1524000"/>
                </a:lnTo>
                <a:lnTo>
                  <a:pt x="5689600" y="533400"/>
                </a:lnTo>
                <a:lnTo>
                  <a:pt x="6286500" y="749300"/>
                </a:lnTo>
                <a:lnTo>
                  <a:pt x="6489700" y="825500"/>
                </a:lnTo>
                <a:lnTo>
                  <a:pt x="6705600" y="838200"/>
                </a:lnTo>
                <a:lnTo>
                  <a:pt x="6858000" y="901700"/>
                </a:lnTo>
                <a:lnTo>
                  <a:pt x="7112000" y="927100"/>
                </a:lnTo>
                <a:lnTo>
                  <a:pt x="7277100" y="939800"/>
                </a:lnTo>
                <a:lnTo>
                  <a:pt x="8534400" y="990600"/>
                </a:lnTo>
                <a:cubicBezTo>
                  <a:pt x="8530167" y="2023533"/>
                  <a:pt x="8538633" y="2777067"/>
                  <a:pt x="8534400" y="3810000"/>
                </a:cubicBezTo>
                <a:lnTo>
                  <a:pt x="0" y="3911600"/>
                </a:lnTo>
                <a:lnTo>
                  <a:pt x="0" y="0"/>
                </a:lnTo>
                <a:close/>
              </a:path>
            </a:pathLst>
          </a:custGeom>
          <a:solidFill>
            <a:srgbClr val="975E3F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Storm Drain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11463" y="3124200"/>
            <a:ext cx="3276600" cy="990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2811463" y="3990975"/>
            <a:ext cx="3276600" cy="609600"/>
          </a:xfrm>
          <a:prstGeom prst="rect">
            <a:avLst/>
          </a:prstGeom>
          <a:blipFill dpi="0" rotWithShape="1">
            <a:blip r:embed="rId3" cstate="screen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2811463" y="3533775"/>
            <a:ext cx="3276600" cy="457200"/>
          </a:xfrm>
          <a:prstGeom prst="rect">
            <a:avLst/>
          </a:prstGeom>
          <a:gradFill rotWithShape="0">
            <a:gsLst>
              <a:gs pos="0">
                <a:srgbClr val="D49E6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975E3F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-7937" y="3067050"/>
            <a:ext cx="2819400" cy="8572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2060575" y="3876675"/>
            <a:ext cx="14478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5345906" y="3845719"/>
            <a:ext cx="1444625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29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3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5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91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338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290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24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43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62225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6350" y="3038475"/>
            <a:ext cx="2819400" cy="85725"/>
          </a:xfrm>
          <a:prstGeom prst="line">
            <a:avLst/>
          </a:prstGeom>
          <a:noFill/>
          <a:ln w="635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28" name="Right Arrow 27"/>
          <p:cNvSpPr>
            <a:spLocks noChangeArrowheads="1"/>
          </p:cNvSpPr>
          <p:nvPr/>
        </p:nvSpPr>
        <p:spPr bwMode="auto">
          <a:xfrm rot="7940418">
            <a:off x="2339975" y="47704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 rot="3325372">
            <a:off x="5988050" y="476885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 rot="10800000">
            <a:off x="2187575" y="4084638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5" name="Right Arrow 34"/>
          <p:cNvSpPr>
            <a:spLocks noChangeArrowheads="1"/>
          </p:cNvSpPr>
          <p:nvPr/>
        </p:nvSpPr>
        <p:spPr bwMode="auto">
          <a:xfrm rot="-5400000">
            <a:off x="2828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6" name="Right Arrow 35"/>
          <p:cNvSpPr>
            <a:spLocks noChangeArrowheads="1"/>
          </p:cNvSpPr>
          <p:nvPr/>
        </p:nvSpPr>
        <p:spPr bwMode="auto">
          <a:xfrm rot="-5400000">
            <a:off x="3590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 rot="-5400000">
            <a:off x="43529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8" name="Right Arrow 37"/>
          <p:cNvSpPr>
            <a:spLocks noChangeArrowheads="1"/>
          </p:cNvSpPr>
          <p:nvPr/>
        </p:nvSpPr>
        <p:spPr bwMode="auto">
          <a:xfrm rot="-5400000">
            <a:off x="5038725" y="2095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2981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3743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 rot="5400000">
            <a:off x="45053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 rot="5400000">
            <a:off x="5191125" y="4762500"/>
            <a:ext cx="533400" cy="457200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3133725" y="4023364"/>
            <a:ext cx="3733800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 type="none" w="med" len="med"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6850062" y="4027095"/>
            <a:ext cx="457200" cy="533400"/>
          </a:xfrm>
          <a:prstGeom prst="line">
            <a:avLst/>
          </a:prstGeom>
          <a:noFill/>
          <a:ln w="63500" cap="rnd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49" name="Oval 48"/>
          <p:cNvSpPr/>
          <p:nvPr/>
        </p:nvSpPr>
        <p:spPr>
          <a:xfrm>
            <a:off x="7239000" y="4572000"/>
            <a:ext cx="609600" cy="609600"/>
          </a:xfrm>
          <a:prstGeom prst="ellipse">
            <a:avLst/>
          </a:prstGeom>
          <a:solidFill>
            <a:schemeClr val="bg2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5206" y="3123397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"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32806" y="3557885"/>
            <a:ext cx="74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18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"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>
            <a:off x="6855616" y="4015590"/>
            <a:ext cx="1070113" cy="24615"/>
          </a:xfrm>
          <a:prstGeom prst="line">
            <a:avLst/>
          </a:prstGeom>
          <a:noFill/>
          <a:ln w="63500" cap="rnd" algn="ctr">
            <a:solidFill>
              <a:schemeClr val="bg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4332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-152400" y="2286000"/>
            <a:ext cx="9520801" cy="37375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609601"/>
            <a:ext cx="7696200" cy="1447799"/>
          </a:xfrm>
        </p:spPr>
        <p:txBody>
          <a:bodyPr/>
          <a:lstStyle/>
          <a:p>
            <a:r>
              <a:rPr lang="en-US" dirty="0" smtClean="0"/>
              <a:t>Where soil or groundwater is polluted</a:t>
            </a:r>
          </a:p>
          <a:p>
            <a:r>
              <a:rPr lang="en-US" dirty="0" smtClean="0"/>
              <a:t>On plazas or other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LID Design Objectives</a:t>
            </a:r>
          </a:p>
        </p:txBody>
      </p:sp>
      <p:pic>
        <p:nvPicPr>
          <p:cNvPr id="61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14488"/>
            <a:ext cx="68580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59" name="Group 39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2874923"/>
          <a:ext cx="8229600" cy="3983077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Watershed and Stream Scale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Site scale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5389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peak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runoff on site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 time of concentration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Slow runoff from leaving site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 runoff from small storms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Infiltrate, </a:t>
                      </a:r>
                      <a:r>
                        <a:rPr kumimoji="0" lang="en-US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evapotranspirate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and reuse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duration of moderate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Let runoff seep away very slowly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runoff volume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Infiltrate and reuse where possible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runoff energy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and slow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0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Increase groundwater storage and stream base flows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Facilitate infiltration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Reduce pollutants in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Detain and filter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Protect against spills and dumping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7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Disconnect drainage and filter runoff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1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4419600" cy="4800600"/>
          </a:xfrm>
        </p:spPr>
        <p:txBody>
          <a:bodyPr>
            <a:normAutofit fontScale="92500" lnSpcReduction="10000"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3300" dirty="0" smtClean="0">
                <a:latin typeface="+mj-lt"/>
              </a:rPr>
              <a:t>Outlet structure</a:t>
            </a:r>
            <a:endParaRPr lang="en-US" sz="3300" dirty="0">
              <a:latin typeface="+mj-lt"/>
            </a:endParaRP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Top of overflow grate</a:t>
            </a:r>
          </a:p>
          <a:p>
            <a:pPr lvl="1">
              <a:lnSpc>
                <a:spcPct val="90000"/>
              </a:lnSpc>
            </a:pPr>
            <a:r>
              <a:rPr lang="en-US" sz="2800" dirty="0" err="1" smtClean="0"/>
              <a:t>Underdrain</a:t>
            </a:r>
            <a:r>
              <a:rPr lang="en-US" sz="2800" dirty="0" smtClean="0"/>
              <a:t> connection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3300" dirty="0">
                <a:latin typeface="+mj-lt"/>
              </a:rPr>
              <a:t>Inlet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Flow line at inlet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Top of curb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Top of adjacent paving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3300" dirty="0" smtClean="0">
                <a:latin typeface="+mj-lt"/>
              </a:rPr>
              <a:t>Soil layers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Top of soil layer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Bottom of gravel layer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Bottom </a:t>
            </a:r>
            <a:r>
              <a:rPr lang="en-US" sz="2800" dirty="0"/>
              <a:t>of soil layer</a:t>
            </a:r>
          </a:p>
          <a:p>
            <a:pPr marL="682625" lvl="2" indent="-277813">
              <a:lnSpc>
                <a:spcPct val="9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"/>
            </a:pPr>
            <a:endParaRPr lang="en-US" dirty="0" smtClean="0"/>
          </a:p>
          <a:p>
            <a:pPr marL="682625" lvl="2" indent="-277813">
              <a:lnSpc>
                <a:spcPct val="9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"/>
            </a:pPr>
            <a:endParaRPr lang="en-US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02533"/>
            <a:ext cx="8229600" cy="1143000"/>
          </a:xfrm>
        </p:spPr>
        <p:txBody>
          <a:bodyPr/>
          <a:lstStyle/>
          <a:p>
            <a:r>
              <a:rPr lang="en-US" dirty="0" smtClean="0"/>
              <a:t>Call out elevations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76800" y="1403124"/>
            <a:ext cx="316336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05400" y="3352800"/>
            <a:ext cx="3848100" cy="301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Oval 6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94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19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Outlets</a:t>
            </a:r>
            <a:endParaRPr lang="en-US" dirty="0"/>
          </a:p>
        </p:txBody>
      </p:sp>
      <p:pic>
        <p:nvPicPr>
          <p:cNvPr id="63490" name="Picture 2" descr="P:\CCCWP\Workshops\2011 Workshop\BioretentionXC.png"/>
          <p:cNvPicPr>
            <a:picLocks noChangeAspect="1" noChangeArrowheads="1"/>
          </p:cNvPicPr>
          <p:nvPr/>
        </p:nvPicPr>
        <p:blipFill>
          <a:blip r:embed="rId3" cstate="print"/>
          <a:srcRect l="58972" t="7109" b="33646"/>
          <a:stretch>
            <a:fillRect/>
          </a:stretch>
        </p:blipFill>
        <p:spPr bwMode="auto">
          <a:xfrm>
            <a:off x="1981200" y="1524000"/>
            <a:ext cx="5638800" cy="5090713"/>
          </a:xfrm>
          <a:prstGeom prst="rect">
            <a:avLst/>
          </a:prstGeom>
          <a:noFill/>
        </p:spPr>
      </p:pic>
      <p:cxnSp>
        <p:nvCxnSpPr>
          <p:cNvPr id="91" name="Straight Connector 90"/>
          <p:cNvCxnSpPr/>
          <p:nvPr/>
        </p:nvCxnSpPr>
        <p:spPr>
          <a:xfrm>
            <a:off x="1733550" y="3568700"/>
            <a:ext cx="1678414" cy="12700"/>
          </a:xfrm>
          <a:prstGeom prst="line">
            <a:avLst/>
          </a:prstGeom>
          <a:ln w="38100">
            <a:solidFill>
              <a:srgbClr val="D5E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81000" y="3200400"/>
            <a:ext cx="1436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BE0E5"/>
                </a:solidFill>
                <a:latin typeface="Futura Md BT" pitchFamily="34" charset="0"/>
              </a:rPr>
              <a:t>Overflow </a:t>
            </a:r>
            <a:br>
              <a:rPr lang="en-US" sz="2000" b="1" dirty="0" smtClean="0">
                <a:solidFill>
                  <a:srgbClr val="DBE0E5"/>
                </a:solidFill>
                <a:latin typeface="Futura Md BT" pitchFamily="34" charset="0"/>
              </a:rPr>
            </a:br>
            <a:r>
              <a:rPr lang="en-US" sz="2000" b="1" dirty="0" smtClean="0">
                <a:solidFill>
                  <a:srgbClr val="DBE0E5"/>
                </a:solidFill>
                <a:latin typeface="Futura Md BT" pitchFamily="34" charset="0"/>
              </a:rPr>
              <a:t>elevation</a:t>
            </a:r>
            <a:endParaRPr lang="en-US" sz="2000" b="1" dirty="0">
              <a:solidFill>
                <a:srgbClr val="DBE0E5"/>
              </a:solidFill>
              <a:latin typeface="Futura Md BT" pitchFamily="34" charset="0"/>
            </a:endParaRPr>
          </a:p>
        </p:txBody>
      </p:sp>
      <p:pic>
        <p:nvPicPr>
          <p:cNvPr id="1026" name="Picture 2" descr="\\11Z\Data\Projects\CCCWP\IMP Pictures\Pgh Fire Prot Bg 4-2011\IMG_33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590800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val 6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76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Bioretention</a:t>
            </a:r>
            <a:r>
              <a:rPr lang="en-US" dirty="0" smtClean="0"/>
              <a:t> Edges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154" y="3476625"/>
            <a:ext cx="6525001" cy="324133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6" name="Oval 5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77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0625"/>
            <a:ext cx="6096000" cy="4572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077200" cy="4800600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/>
              <a:t>Class 2 </a:t>
            </a:r>
            <a:r>
              <a:rPr lang="en-US" sz="2800" dirty="0" smtClean="0"/>
              <a:t>permeable 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Caltrans spec 68-2.02(F)(3)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 smtClean="0"/>
              <a:t>No </a:t>
            </a:r>
            <a:r>
              <a:rPr lang="en-US" sz="2800" dirty="0"/>
              <a:t>filter fabric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sz="2800" dirty="0" err="1" smtClean="0"/>
              <a:t>Underdrain</a:t>
            </a: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Discharge elevation at top of gravel layer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PVC </a:t>
            </a:r>
            <a:r>
              <a:rPr lang="en-US" sz="2000" dirty="0"/>
              <a:t>SDR 35 or </a:t>
            </a:r>
            <a:r>
              <a:rPr lang="en-US" sz="2000" dirty="0" smtClean="0"/>
              <a:t>equivalent; </a:t>
            </a:r>
            <a:br>
              <a:rPr lang="en-US" sz="2000" dirty="0" smtClean="0"/>
            </a:br>
            <a:r>
              <a:rPr lang="en-US" sz="2000" dirty="0" smtClean="0"/>
              <a:t>holes </a:t>
            </a:r>
            <a:r>
              <a:rPr lang="en-US" sz="2000" dirty="0"/>
              <a:t>facing </a:t>
            </a:r>
            <a:r>
              <a:rPr lang="en-US" sz="2000" dirty="0" smtClean="0"/>
              <a:t>down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Solid pipe for 2' closest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outlet structure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Cleanout  </a:t>
            </a:r>
            <a:endParaRPr lang="en-US" sz="20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Gravel and </a:t>
            </a:r>
            <a:r>
              <a:rPr lang="en-US" dirty="0" err="1" smtClean="0"/>
              <a:t>Underdrain</a:t>
            </a:r>
            <a:endParaRPr lang="en-US" dirty="0"/>
          </a:p>
        </p:txBody>
      </p:sp>
      <p:pic>
        <p:nvPicPr>
          <p:cNvPr id="1026" name="Picture 2" descr="\\11z3\c\Data\Projects\CCCWP\IMP Pictures\NorthCreekChurch\IMG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4076509"/>
            <a:ext cx="3200400" cy="2400492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6" name="Oval 5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71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0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Soil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60-70% Sand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ASTM C33 for fine aggregate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/>
              <a:t>30-40% Compost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Certified through US Composting Council </a:t>
            </a:r>
            <a:br>
              <a:rPr lang="en-US" sz="2000" dirty="0" smtClean="0"/>
            </a:br>
            <a:r>
              <a:rPr lang="en-US" sz="2000" dirty="0" smtClean="0"/>
              <a:t>Seal of Testing Assurance Program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Install in 8"-12</a:t>
            </a:r>
            <a:r>
              <a:rPr lang="en-US" dirty="0"/>
              <a:t>"</a:t>
            </a:r>
            <a:r>
              <a:rPr lang="en-US" dirty="0" smtClean="0"/>
              <a:t> lifts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Do not compact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Do not overfill</a:t>
            </a:r>
          </a:p>
          <a:p>
            <a:pPr marL="342900" lvl="2" indent="-342900">
              <a:lnSpc>
                <a:spcPct val="90000"/>
              </a:lnSpc>
              <a:buSzPct val="110000"/>
              <a:buFont typeface="Wingdings" pitchFamily="2" charset="2"/>
              <a:buChar char="n"/>
            </a:pPr>
            <a:r>
              <a:rPr lang="en-US" dirty="0" smtClean="0"/>
              <a:t>Leave room for mulch</a:t>
            </a:r>
            <a:endParaRPr lang="en-US" dirty="0"/>
          </a:p>
          <a:p>
            <a:pPr marL="396875" indent="-396875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" pitchFamily="2" charset="2"/>
              <a:buChar char=""/>
            </a:pPr>
            <a:endParaRPr lang="en-US" sz="1800" dirty="0" smtClean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Picture 4" descr="P101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96593" y="3810000"/>
            <a:ext cx="3462094" cy="2590800"/>
          </a:xfrm>
          <a:prstGeom prst="rect">
            <a:avLst/>
          </a:prstGeom>
          <a:noFill/>
          <a:ln/>
          <a:effectLst>
            <a:softEdge rad="127000"/>
          </a:effectLst>
        </p:spPr>
      </p:pic>
      <p:sp>
        <p:nvSpPr>
          <p:cNvPr id="7" name="Oval 6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err="1" smtClean="0">
                <a:solidFill>
                  <a:srgbClr val="18456E"/>
                </a:solidFill>
                <a:latin typeface="+mj-lt"/>
              </a:rPr>
              <a:t>Apx</a:t>
            </a: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.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B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2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Soils, Planting, Irrigation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Select plants for fast-draining soils</a:t>
            </a:r>
          </a:p>
          <a:p>
            <a:r>
              <a:rPr lang="en-US" dirty="0" smtClean="0"/>
              <a:t>Select for facility location</a:t>
            </a:r>
          </a:p>
          <a:p>
            <a:r>
              <a:rPr lang="en-US" dirty="0" smtClean="0"/>
              <a:t>Avoid problem conditions</a:t>
            </a:r>
          </a:p>
          <a:p>
            <a:pPr lvl="1"/>
            <a:r>
              <a:rPr lang="en-US" dirty="0" smtClean="0"/>
              <a:t>Overly dense plantings</a:t>
            </a:r>
          </a:p>
          <a:p>
            <a:pPr lvl="1"/>
            <a:r>
              <a:rPr lang="en-US" dirty="0" smtClean="0"/>
              <a:t>Aggressive roots</a:t>
            </a:r>
          </a:p>
          <a:p>
            <a:pPr lvl="1"/>
            <a:r>
              <a:rPr lang="en-US" dirty="0" smtClean="0"/>
              <a:t>Invasive weeds</a:t>
            </a:r>
          </a:p>
          <a:p>
            <a:pPr lvl="1"/>
            <a:r>
              <a:rPr lang="en-US" dirty="0" smtClean="0"/>
              <a:t>Need for irrigation or fertilization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err="1" smtClean="0">
                <a:solidFill>
                  <a:srgbClr val="18456E"/>
                </a:solidFill>
                <a:latin typeface="+mj-lt"/>
              </a:rPr>
              <a:t>Apx</a:t>
            </a: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. B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08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Plants that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0"/>
          </a:blip>
          <a:stretch>
            <a:fillRect/>
          </a:stretch>
        </p:blipFill>
        <p:spPr>
          <a:xfrm>
            <a:off x="1295400" y="1669118"/>
            <a:ext cx="7848600" cy="54804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err="1" smtClean="0">
                <a:solidFill>
                  <a:srgbClr val="18456E"/>
                </a:solidFill>
                <a:latin typeface="+mj-lt"/>
              </a:rPr>
              <a:t>Apx</a:t>
            </a: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. B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36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Landscaping—O&amp;M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Avoid filling in or </a:t>
            </a:r>
            <a:r>
              <a:rPr lang="en-US" sz="3200" dirty="0" err="1"/>
              <a:t>regrading</a:t>
            </a:r>
            <a:endParaRPr lang="en-US" sz="3200" dirty="0"/>
          </a:p>
          <a:p>
            <a:r>
              <a:rPr lang="en-US" sz="3200" dirty="0" smtClean="0"/>
              <a:t>No fertilizer</a:t>
            </a:r>
          </a:p>
          <a:p>
            <a:pPr lvl="1"/>
            <a:r>
              <a:rPr lang="en-US" sz="2800" dirty="0" smtClean="0"/>
              <a:t>Compost tea once per year if needed</a:t>
            </a:r>
          </a:p>
          <a:p>
            <a:r>
              <a:rPr lang="en-US" sz="3200" dirty="0" smtClean="0"/>
              <a:t>No pesticides</a:t>
            </a:r>
          </a:p>
          <a:p>
            <a:r>
              <a:rPr lang="en-US" sz="3200" dirty="0" smtClean="0"/>
              <a:t>Clean up as needed and annually</a:t>
            </a:r>
          </a:p>
          <a:p>
            <a:r>
              <a:rPr lang="en-US" sz="3200" dirty="0" smtClean="0"/>
              <a:t>Add mulch if needed annually</a:t>
            </a:r>
          </a:p>
          <a:p>
            <a:pPr lvl="1"/>
            <a:r>
              <a:rPr lang="en-US" sz="2800" dirty="0" smtClean="0"/>
              <a:t>Compost mulch (aged mulch) recommended</a:t>
            </a:r>
          </a:p>
        </p:txBody>
      </p:sp>
      <p:sp>
        <p:nvSpPr>
          <p:cNvPr id="4" name="Oval 3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B-3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63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design conflicts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876800"/>
          </a:xfrm>
        </p:spPr>
        <p:txBody>
          <a:bodyPr/>
          <a:lstStyle/>
          <a:p>
            <a:r>
              <a:rPr lang="en-US" sz="2800" dirty="0" smtClean="0"/>
              <a:t>Elevations consistent with grading and architectural plans</a:t>
            </a:r>
          </a:p>
          <a:p>
            <a:r>
              <a:rPr lang="en-US" sz="2800" dirty="0" smtClean="0"/>
              <a:t>Facilities do not interfere with parking or pedestrian circulation</a:t>
            </a:r>
          </a:p>
          <a:p>
            <a:r>
              <a:rPr lang="en-US" sz="2800" dirty="0" smtClean="0"/>
              <a:t>Utilities are located elsewhere</a:t>
            </a:r>
          </a:p>
          <a:p>
            <a:r>
              <a:rPr lang="en-US" sz="2800" dirty="0" smtClean="0"/>
              <a:t>Protection of adjacent paving and structures has been considered</a:t>
            </a:r>
            <a:endParaRPr lang="en-US" sz="2800" dirty="0"/>
          </a:p>
        </p:txBody>
      </p:sp>
      <p:pic>
        <p:nvPicPr>
          <p:cNvPr id="4" name="Picture 3" descr="P:\CCCWP\IMP Pictures\2011-05-21\IMG_3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200" y="1908969"/>
            <a:ext cx="4622800" cy="346737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val 4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30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7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Bioretention facilities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 Planning, Design, and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4762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90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Checklist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Layout</a:t>
            </a:r>
          </a:p>
          <a:p>
            <a:r>
              <a:rPr lang="en-US" sz="2800" dirty="0" smtClean="0"/>
              <a:t>Excavation</a:t>
            </a:r>
          </a:p>
          <a:p>
            <a:r>
              <a:rPr lang="en-US" sz="2800" dirty="0" smtClean="0"/>
              <a:t>Overflow or Surface Connection</a:t>
            </a:r>
          </a:p>
          <a:p>
            <a:r>
              <a:rPr lang="en-US" sz="2800" dirty="0" smtClean="0"/>
              <a:t>Underground connection (underdrain)</a:t>
            </a:r>
          </a:p>
          <a:p>
            <a:r>
              <a:rPr lang="en-US" sz="2800" dirty="0" smtClean="0"/>
              <a:t>Drain rock/</a:t>
            </a:r>
            <a:r>
              <a:rPr lang="en-US" sz="2800" dirty="0" err="1" smtClean="0"/>
              <a:t>subdrain</a:t>
            </a:r>
            <a:endParaRPr lang="en-US" sz="2800" dirty="0" smtClean="0"/>
          </a:p>
          <a:p>
            <a:r>
              <a:rPr lang="en-US" sz="2800" dirty="0" smtClean="0"/>
              <a:t>Soil Mix</a:t>
            </a:r>
          </a:p>
          <a:p>
            <a:r>
              <a:rPr lang="en-US" sz="2800" dirty="0" smtClean="0"/>
              <a:t>Irrigation</a:t>
            </a:r>
          </a:p>
          <a:p>
            <a:r>
              <a:rPr lang="en-US" sz="2800" dirty="0" smtClean="0"/>
              <a:t>Planting</a:t>
            </a:r>
          </a:p>
          <a:p>
            <a:r>
              <a:rPr lang="en-US" sz="2800" dirty="0" smtClean="0"/>
              <a:t>Final</a:t>
            </a:r>
          </a:p>
          <a:p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7239000" y="-34131"/>
            <a:ext cx="1905000" cy="1760538"/>
          </a:xfrm>
          <a:prstGeom prst="ellipse">
            <a:avLst/>
          </a:prstGeom>
          <a:solidFill>
            <a:srgbClr val="92D050">
              <a:alpha val="6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Page</a:t>
            </a:r>
            <a:br>
              <a:rPr lang="en-US" sz="2800" b="1" dirty="0" smtClean="0">
                <a:solidFill>
                  <a:srgbClr val="18456E"/>
                </a:solidFill>
                <a:latin typeface="+mj-lt"/>
              </a:rPr>
            </a:br>
            <a:r>
              <a:rPr lang="en-US" sz="2800" b="1" dirty="0" smtClean="0">
                <a:solidFill>
                  <a:srgbClr val="18456E"/>
                </a:solidFill>
                <a:latin typeface="+mj-lt"/>
              </a:rPr>
              <a:t>96</a:t>
            </a:r>
            <a:endParaRPr lang="en-US" sz="2800" b="1" dirty="0">
              <a:solidFill>
                <a:srgbClr val="1845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2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Yes, inspections are needed</a:t>
            </a:r>
          </a:p>
          <a:p>
            <a:r>
              <a:rPr lang="en-US" sz="2800" dirty="0" smtClean="0"/>
              <a:t>Special inspections (or inspectors) </a:t>
            </a:r>
            <a:br>
              <a:rPr lang="en-US" sz="2800" dirty="0" smtClean="0"/>
            </a:br>
            <a:r>
              <a:rPr lang="en-US" sz="2800" dirty="0" smtClean="0"/>
              <a:t>may be appropriate</a:t>
            </a:r>
          </a:p>
          <a:p>
            <a:r>
              <a:rPr lang="en-US" sz="2800" dirty="0" smtClean="0"/>
              <a:t>Edit construction checklist and deliver to general contractor at pre-construction meeting</a:t>
            </a:r>
          </a:p>
          <a:p>
            <a:r>
              <a:rPr lang="en-US" sz="2800" dirty="0" smtClean="0"/>
              <a:t>Make sure landscape contractor gets the message(s)</a:t>
            </a:r>
          </a:p>
          <a:p>
            <a:pPr lvl="1"/>
            <a:r>
              <a:rPr lang="en-US" sz="2400" dirty="0" smtClean="0"/>
              <a:t>Elevations</a:t>
            </a:r>
          </a:p>
          <a:p>
            <a:pPr lvl="1"/>
            <a:r>
              <a:rPr lang="en-US" sz="2400" dirty="0" smtClean="0"/>
              <a:t>Additions of material</a:t>
            </a:r>
          </a:p>
          <a:p>
            <a:pPr lvl="1"/>
            <a:r>
              <a:rPr lang="en-US" sz="2400" dirty="0" smtClean="0"/>
              <a:t>Fertilizers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292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2-Year Warranty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Extension of standard 1-year warranty for landscaping</a:t>
            </a:r>
          </a:p>
          <a:p>
            <a:r>
              <a:rPr lang="en-US" sz="2800" dirty="0" smtClean="0"/>
              <a:t>Allows identification and correction of problems during rainy season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06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 facilities Operation &amp; Maintenance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LID Planning, Design, and Construction</a:t>
            </a:r>
          </a:p>
        </p:txBody>
      </p:sp>
    </p:spTree>
    <p:extLst>
      <p:ext uri="{BB962C8B-B14F-4D97-AF65-F5344CB8AC3E}">
        <p14:creationId xmlns:p14="http://schemas.microsoft.com/office/powerpoint/2010/main" val="128739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Approach to Verification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95489" y="1828800"/>
            <a:ext cx="8808811" cy="46545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430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 O&amp;M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Inspect inlets, outlets, and side slopes</a:t>
            </a:r>
          </a:p>
          <a:p>
            <a:r>
              <a:rPr lang="en-US" sz="2800" dirty="0" smtClean="0"/>
              <a:t>Soils percolate</a:t>
            </a:r>
          </a:p>
          <a:p>
            <a:r>
              <a:rPr lang="en-US" sz="2800" dirty="0" smtClean="0"/>
              <a:t>Check dams and flow spreaders</a:t>
            </a:r>
          </a:p>
          <a:p>
            <a:r>
              <a:rPr lang="en-US" sz="2800" dirty="0" smtClean="0"/>
              <a:t>Healthy vegetation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Removal or alteration</a:t>
            </a:r>
          </a:p>
        </p:txBody>
      </p:sp>
    </p:spTree>
    <p:extLst>
      <p:ext uri="{BB962C8B-B14F-4D97-AF65-F5344CB8AC3E}">
        <p14:creationId xmlns:p14="http://schemas.microsoft.com/office/powerpoint/2010/main" val="28456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Bioretention—No O&amp;M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3257550" cy="4343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00754"/>
            <a:ext cx="5105400" cy="3829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P:\CCCWP\IMP Pictures\2011-05-21\IMG_3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40" y="1143000"/>
            <a:ext cx="6705601" cy="5029604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299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new approach to O&amp;M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6667" b="15555"/>
          <a:stretch/>
        </p:blipFill>
        <p:spPr>
          <a:xfrm>
            <a:off x="457200" y="1600200"/>
            <a:ext cx="3942413" cy="3657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0" y="3048000"/>
            <a:ext cx="4673600" cy="35052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9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new approach to O&amp;M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Identify and delineate facilities</a:t>
            </a:r>
          </a:p>
          <a:p>
            <a:pPr lvl="1"/>
            <a:r>
              <a:rPr lang="en-US" sz="2800" dirty="0" smtClean="0"/>
              <a:t>Increase awareness</a:t>
            </a:r>
          </a:p>
          <a:p>
            <a:pPr lvl="1"/>
            <a:r>
              <a:rPr lang="en-US" sz="2800" dirty="0" smtClean="0"/>
              <a:t>Prevent alteration </a:t>
            </a:r>
          </a:p>
          <a:p>
            <a:r>
              <a:rPr lang="en-US" sz="3200" dirty="0" smtClean="0"/>
              <a:t>Track locations and status</a:t>
            </a:r>
          </a:p>
          <a:p>
            <a:pPr lvl="1"/>
            <a:r>
              <a:rPr lang="en-US" sz="2800" dirty="0" smtClean="0"/>
              <a:t>Confirm ongoing operation and effectiveness of individual facilities</a:t>
            </a:r>
          </a:p>
          <a:p>
            <a:pPr lvl="1"/>
            <a:r>
              <a:rPr lang="en-US" sz="2800" dirty="0" smtClean="0"/>
              <a:t>Track rollout of LID across watersheds</a:t>
            </a:r>
          </a:p>
          <a:p>
            <a:r>
              <a:rPr lang="en-US" sz="3200" dirty="0" smtClean="0"/>
              <a:t>Engage property owners and users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71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LID Planning, Design, and </a:t>
            </a:r>
            <a:r>
              <a:rPr lang="en-US" dirty="0" smtClean="0"/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7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Futura Md BT"/>
        <a:ea typeface=""/>
        <a:cs typeface=""/>
      </a:majorFont>
      <a:minorFont>
        <a:latin typeface="Futura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15480</TotalTime>
  <Words>2405</Words>
  <Application>Microsoft Office PowerPoint</Application>
  <PresentationFormat>On-screen Show (4:3)</PresentationFormat>
  <Paragraphs>706</Paragraphs>
  <Slides>99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8" baseType="lpstr">
      <vt:lpstr>Arial</vt:lpstr>
      <vt:lpstr>Franklin Gothic Heavy</vt:lpstr>
      <vt:lpstr>Futura Bk BT</vt:lpstr>
      <vt:lpstr>Futura Md BT</vt:lpstr>
      <vt:lpstr>Futura-Book</vt:lpstr>
      <vt:lpstr>Symbol</vt:lpstr>
      <vt:lpstr>Times New Roman</vt:lpstr>
      <vt:lpstr>Wingdings</vt:lpstr>
      <vt:lpstr>Default Design</vt:lpstr>
      <vt:lpstr>Low Impact Development  Planning, Design, and Construction for Compliance with MRP Provision C.3</vt:lpstr>
      <vt:lpstr>Motivations</vt:lpstr>
      <vt:lpstr>PowerPoint Presentation</vt:lpstr>
      <vt:lpstr>PowerPoint Presentation</vt:lpstr>
      <vt:lpstr>Principles &amp; Objectives</vt:lpstr>
      <vt:lpstr>Conventional Urban Drainage</vt:lpstr>
      <vt:lpstr>Drainage Impacts</vt:lpstr>
      <vt:lpstr>LID Design Objectives</vt:lpstr>
      <vt:lpstr>Green Infrastructure</vt:lpstr>
      <vt:lpstr>Public ROW and Drainage</vt:lpstr>
      <vt:lpstr>C.3 Background &amp; Update</vt:lpstr>
      <vt:lpstr>C.3 Regulatory History</vt:lpstr>
      <vt:lpstr>C.3 Regulatory History</vt:lpstr>
      <vt:lpstr>C.3 Regulatory History</vt:lpstr>
      <vt:lpstr>Where Are We Now?</vt:lpstr>
      <vt:lpstr>Outdated</vt:lpstr>
      <vt:lpstr>Small Projects</vt:lpstr>
      <vt:lpstr>What’s Coming in MRP 2.0?</vt:lpstr>
      <vt:lpstr>LID conceptual design and documentation</vt:lpstr>
      <vt:lpstr>LID Design Process</vt:lpstr>
      <vt:lpstr>Analyze Your Project for LID</vt:lpstr>
      <vt:lpstr>Optimize the Site Layout</vt:lpstr>
      <vt:lpstr>Optimize the Site Layout</vt:lpstr>
      <vt:lpstr>Use Pervious Surfaces</vt:lpstr>
      <vt:lpstr>Disperse Runoff </vt:lpstr>
      <vt:lpstr>Harvesting and Use</vt:lpstr>
      <vt:lpstr>Bioretention</vt:lpstr>
      <vt:lpstr>Bioretention Advantages</vt:lpstr>
      <vt:lpstr>Bioretention </vt:lpstr>
      <vt:lpstr>Special Projects</vt:lpstr>
      <vt:lpstr>Special Projects</vt:lpstr>
      <vt:lpstr>Special Projects - Criteria</vt:lpstr>
      <vt:lpstr>Special Projects - Feasibility</vt:lpstr>
      <vt:lpstr>Developing and Documenting a LID Design</vt:lpstr>
      <vt:lpstr>LID Design Process</vt:lpstr>
      <vt:lpstr>Drainage Management Areas</vt:lpstr>
      <vt:lpstr>DMA Types</vt:lpstr>
      <vt:lpstr>Example</vt:lpstr>
      <vt:lpstr>Sizing</vt:lpstr>
      <vt:lpstr>Sizing Calculator</vt:lpstr>
      <vt:lpstr>Break</vt:lpstr>
      <vt:lpstr>Issues Frequently Discussed</vt:lpstr>
      <vt:lpstr>3 most common mistakes</vt:lpstr>
      <vt:lpstr>Applicability</vt:lpstr>
      <vt:lpstr>The 50% Rule</vt:lpstr>
      <vt:lpstr>Development Review Process</vt:lpstr>
      <vt:lpstr>Development Review Process</vt:lpstr>
      <vt:lpstr>Level of Detail</vt:lpstr>
      <vt:lpstr>Options for New Subdivisions</vt:lpstr>
      <vt:lpstr>Grandfathering</vt:lpstr>
      <vt:lpstr>Pervious Pavement</vt:lpstr>
      <vt:lpstr>Issues With Pervious Pavement</vt:lpstr>
      <vt:lpstr>Pervious Pavement</vt:lpstr>
      <vt:lpstr>Optimal size for bioretention?</vt:lpstr>
      <vt:lpstr>Best Planning for Parking Lots</vt:lpstr>
      <vt:lpstr>Best Planning for Commercial</vt:lpstr>
      <vt:lpstr>Best Planning for Subdivisions</vt:lpstr>
      <vt:lpstr>Small subdivision on flat site</vt:lpstr>
      <vt:lpstr>Don’t create pits</vt:lpstr>
      <vt:lpstr>Public and Private Drainage</vt:lpstr>
      <vt:lpstr>Substituting Impervious Area</vt:lpstr>
      <vt:lpstr>Combining with Flood Control</vt:lpstr>
      <vt:lpstr>Flow Control &amp; Redevelopment</vt:lpstr>
      <vt:lpstr>Achieving Required Volumes</vt:lpstr>
      <vt:lpstr>Flow Control Alternates</vt:lpstr>
      <vt:lpstr>Costs and Useful Life</vt:lpstr>
      <vt:lpstr>Pollutant Retention and Buildup</vt:lpstr>
      <vt:lpstr>Break</vt:lpstr>
      <vt:lpstr>BIORETENTION  DESIGN DETAILS</vt:lpstr>
      <vt:lpstr>DMAs are as intended</vt:lpstr>
      <vt:lpstr>Make This Happen</vt:lpstr>
      <vt:lpstr>Not this</vt:lpstr>
      <vt:lpstr>PowerPoint Presentation</vt:lpstr>
      <vt:lpstr>Foundations and Pavement</vt:lpstr>
      <vt:lpstr>PowerPoint Presentation</vt:lpstr>
      <vt:lpstr>Geotechnically Difficult Sites</vt:lpstr>
      <vt:lpstr>High Groundwater</vt:lpstr>
      <vt:lpstr>No Storm Drain</vt:lpstr>
      <vt:lpstr>PowerPoint Presentation</vt:lpstr>
      <vt:lpstr>Call out elevations</vt:lpstr>
      <vt:lpstr>Outlets</vt:lpstr>
      <vt:lpstr>Bioretention Edges</vt:lpstr>
      <vt:lpstr>Gravel and Underdrain</vt:lpstr>
      <vt:lpstr>Planting Soil</vt:lpstr>
      <vt:lpstr>Soils, Planting, Irrigation</vt:lpstr>
      <vt:lpstr>Plants that work</vt:lpstr>
      <vt:lpstr>Landscaping—O&amp;M issues</vt:lpstr>
      <vt:lpstr>Avoid design conflicts</vt:lpstr>
      <vt:lpstr>Construction of Bioretention facilities</vt:lpstr>
      <vt:lpstr>Construction Checklist</vt:lpstr>
      <vt:lpstr>Construction</vt:lpstr>
      <vt:lpstr>2-Year Warranty</vt:lpstr>
      <vt:lpstr>Bioretention facilities Operation &amp; Maintenance</vt:lpstr>
      <vt:lpstr>Current Approach to Verification</vt:lpstr>
      <vt:lpstr>Bioretention O&amp;M</vt:lpstr>
      <vt:lpstr>Bioretention—No O&amp;M</vt:lpstr>
      <vt:lpstr>Possible new approach to O&amp;M</vt:lpstr>
      <vt:lpstr>Possible new approach to O&amp;M</vt:lpstr>
      <vt:lpstr>Discussion</vt:lpstr>
    </vt:vector>
  </TitlesOfParts>
  <Company>Dan Cloak Environmental Consulting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Cloak</dc:creator>
  <cp:lastModifiedBy>Dan Cloak</cp:lastModifiedBy>
  <cp:revision>426</cp:revision>
  <cp:lastPrinted>2014-06-10T18:59:52Z</cp:lastPrinted>
  <dcterms:created xsi:type="dcterms:W3CDTF">2007-05-17T05:16:22Z</dcterms:created>
  <dcterms:modified xsi:type="dcterms:W3CDTF">2014-06-12T18:39:48Z</dcterms:modified>
</cp:coreProperties>
</file>