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wdp" ContentType="image/vnd.ms-photo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62" r:id="rId2"/>
    <p:sldId id="280" r:id="rId3"/>
    <p:sldId id="281" r:id="rId4"/>
    <p:sldId id="292" r:id="rId5"/>
    <p:sldId id="293" r:id="rId6"/>
    <p:sldId id="294" r:id="rId7"/>
    <p:sldId id="297" r:id="rId8"/>
    <p:sldId id="298" r:id="rId9"/>
    <p:sldId id="299" r:id="rId10"/>
    <p:sldId id="300" r:id="rId11"/>
    <p:sldId id="301" r:id="rId12"/>
    <p:sldId id="295" r:id="rId13"/>
    <p:sldId id="303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31" r:id="rId25"/>
    <p:sldId id="329" r:id="rId26"/>
    <p:sldId id="330" r:id="rId27"/>
    <p:sldId id="296" r:id="rId28"/>
    <p:sldId id="332" r:id="rId29"/>
    <p:sldId id="282" r:id="rId30"/>
    <p:sldId id="272" r:id="rId31"/>
    <p:sldId id="273" r:id="rId32"/>
    <p:sldId id="274" r:id="rId33"/>
    <p:sldId id="291" r:id="rId34"/>
    <p:sldId id="283" r:id="rId35"/>
    <p:sldId id="275" r:id="rId36"/>
    <p:sldId id="276" r:id="rId37"/>
    <p:sldId id="346" r:id="rId38"/>
    <p:sldId id="277" r:id="rId39"/>
    <p:sldId id="278" r:id="rId40"/>
    <p:sldId id="279" r:id="rId41"/>
    <p:sldId id="271" r:id="rId42"/>
    <p:sldId id="284" r:id="rId43"/>
    <p:sldId id="349" r:id="rId44"/>
    <p:sldId id="352" r:id="rId45"/>
    <p:sldId id="350" r:id="rId46"/>
    <p:sldId id="357" r:id="rId47"/>
    <p:sldId id="285" r:id="rId48"/>
    <p:sldId id="353" r:id="rId49"/>
    <p:sldId id="289" r:id="rId50"/>
    <p:sldId id="286" r:id="rId51"/>
    <p:sldId id="290" r:id="rId52"/>
    <p:sldId id="354" r:id="rId53"/>
    <p:sldId id="355" r:id="rId54"/>
    <p:sldId id="356" r:id="rId55"/>
    <p:sldId id="333" r:id="rId56"/>
    <p:sldId id="334" r:id="rId57"/>
    <p:sldId id="335" r:id="rId58"/>
    <p:sldId id="336" r:id="rId59"/>
    <p:sldId id="338" r:id="rId60"/>
    <p:sldId id="339" r:id="rId61"/>
    <p:sldId id="341" r:id="rId62"/>
    <p:sldId id="343" r:id="rId63"/>
    <p:sldId id="288" r:id="rId64"/>
    <p:sldId id="347" r:id="rId65"/>
    <p:sldId id="344" r:id="rId66"/>
    <p:sldId id="348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duction" id="{7D112037-3842-4D3F-BDB9-792C1782B014}">
          <p14:sldIdLst>
            <p14:sldId id="262"/>
          </p14:sldIdLst>
        </p14:section>
        <p14:section name="C.3 Basics" id="{9331EA3D-CA89-48B2-8D6E-EA548EF695C7}">
          <p14:sldIdLst>
            <p14:sldId id="280"/>
            <p14:sldId id="281"/>
            <p14:sldId id="292"/>
            <p14:sldId id="293"/>
            <p14:sldId id="294"/>
            <p14:sldId id="297"/>
            <p14:sldId id="298"/>
            <p14:sldId id="299"/>
            <p14:sldId id="300"/>
            <p14:sldId id="301"/>
            <p14:sldId id="295"/>
            <p14:sldId id="303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31"/>
            <p14:sldId id="329"/>
            <p14:sldId id="330"/>
            <p14:sldId id="296"/>
            <p14:sldId id="332"/>
          </p14:sldIdLst>
        </p14:section>
        <p14:section name="Provision C.3 Changes" id="{29AF9B12-AFE2-409F-8F23-D1DDF42E3ABC}">
          <p14:sldIdLst>
            <p14:sldId id="282"/>
            <p14:sldId id="272"/>
            <p14:sldId id="273"/>
            <p14:sldId id="274"/>
          </p14:sldIdLst>
        </p14:section>
        <p14:section name="Guidebook Updates" id="{3F728194-D1F9-44F4-A1E6-96F86F313BB8}">
          <p14:sldIdLst>
            <p14:sldId id="291"/>
            <p14:sldId id="283"/>
            <p14:sldId id="275"/>
            <p14:sldId id="276"/>
            <p14:sldId id="346"/>
            <p14:sldId id="277"/>
            <p14:sldId id="278"/>
          </p14:sldIdLst>
        </p14:section>
        <p14:section name="Hot Topics" id="{B052CE3C-96D9-48AB-9704-666A6EFAB05C}">
          <p14:sldIdLst>
            <p14:sldId id="279"/>
            <p14:sldId id="271"/>
            <p14:sldId id="284"/>
            <p14:sldId id="349"/>
            <p14:sldId id="352"/>
            <p14:sldId id="350"/>
            <p14:sldId id="357"/>
            <p14:sldId id="285"/>
            <p14:sldId id="353"/>
            <p14:sldId id="289"/>
            <p14:sldId id="286"/>
            <p14:sldId id="290"/>
            <p14:sldId id="354"/>
            <p14:sldId id="355"/>
            <p14:sldId id="356"/>
            <p14:sldId id="333"/>
            <p14:sldId id="334"/>
            <p14:sldId id="335"/>
            <p14:sldId id="336"/>
            <p14:sldId id="338"/>
            <p14:sldId id="339"/>
            <p14:sldId id="341"/>
            <p14:sldId id="343"/>
            <p14:sldId id="288"/>
            <p14:sldId id="347"/>
            <p14:sldId id="344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3399"/>
    <a:srgbClr val="FFCC66"/>
    <a:srgbClr val="363080"/>
    <a:srgbClr val="5850A5"/>
    <a:srgbClr val="342F61"/>
    <a:srgbClr val="463F83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98" autoAdjust="0"/>
  </p:normalViewPr>
  <p:slideViewPr>
    <p:cSldViewPr>
      <p:cViewPr varScale="1">
        <p:scale>
          <a:sx n="70" d="100"/>
          <a:sy n="70" d="100"/>
        </p:scale>
        <p:origin x="1253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675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48C319-44B2-41CE-8692-47EB7F3C7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220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CA2944-7ACA-4E5E-9A21-961D557B2B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0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6A376-481D-4B74-A720-0E4751324054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330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</a:t>
            </a:r>
            <a:r>
              <a:rPr lang="en-US" baseline="0" dirty="0"/>
              <a:t> out page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1500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to integrate LID into project before tentative map submitted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173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3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Trying to elicit your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816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of bioretention in a residential subdivision, shopping</a:t>
            </a:r>
            <a:r>
              <a:rPr lang="en-US" baseline="0" dirty="0"/>
              <a:t> centers,</a:t>
            </a:r>
            <a:r>
              <a:rPr lang="en-US" dirty="0"/>
              <a:t> office parks, downtown plaza,</a:t>
            </a:r>
            <a:r>
              <a:rPr lang="en-US" baseline="0" dirty="0"/>
              <a:t> and within public ROW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75A1-89F8-4FE5-929B-1FBD2D74B8C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849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06F33-ABCD-4458-BD6D-887D68EA50E5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224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813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elimination of Chapter 2 and reorganization of Chapters 2, 3,</a:t>
            </a:r>
            <a:r>
              <a:rPr lang="en-US" baseline="0" dirty="0"/>
              <a:t> and 4.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12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275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graphic</a:t>
            </a:r>
            <a:r>
              <a:rPr lang="en-US" baseline="0" dirty="0"/>
              <a:t> for replaced impervious surface, for SCP exhibit,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1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Annotate with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812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Rectangle 94"/>
          <p:cNvSpPr>
            <a:spLocks noChangeArrowheads="1"/>
          </p:cNvSpPr>
          <p:nvPr/>
        </p:nvSpPr>
        <p:spPr bwMode="auto">
          <a:xfrm>
            <a:off x="0" y="1936750"/>
            <a:ext cx="9144000" cy="298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7920037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76263" y="3754438"/>
            <a:ext cx="7920037" cy="719137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5AECC5EA-3A88-47CF-BCD8-38DB78A679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7339013" y="3881438"/>
            <a:ext cx="9525" cy="1587"/>
          </a:xfrm>
          <a:custGeom>
            <a:avLst/>
            <a:gdLst>
              <a:gd name="T0" fmla="*/ 0 w 6"/>
              <a:gd name="T1" fmla="*/ 0 w 6"/>
              <a:gd name="T2" fmla="*/ 6 w 6"/>
              <a:gd name="T3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09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6AA99A-41D5-4644-A63A-7EAFF2C71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57866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437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4371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20A7AB-E658-46FE-914C-96BFD3691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26844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6DD1D579-6353-4095-8A84-89B1FB1E4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32600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E4E7B716-8884-424D-AD07-350E1E300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72781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A2B070C0-9492-4DEC-8A78-A3EA1A891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93550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114426-E093-4E93-9203-210A8A55D6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24931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EFA440-E373-4D1B-9B86-147D381D4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02804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AC34C2-5A6B-42EE-83D5-E8A84DE4E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38860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98BFE4-247C-4FE7-B26B-D364F9A3D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74939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C61EB8-E39B-414D-8A6A-C16E1649F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026433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E495B9-2B9B-4533-AB62-FD28B21810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080531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0FCC78-80AC-430C-B776-F760B79C3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65446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88047D-0B5B-4601-8003-E2250682A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8375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Rectangle 247"/>
          <p:cNvSpPr>
            <a:spLocks noChangeArrowheads="1"/>
          </p:cNvSpPr>
          <p:nvPr/>
        </p:nvSpPr>
        <p:spPr bwMode="auto">
          <a:xfrm>
            <a:off x="0" y="0"/>
            <a:ext cx="9144000" cy="1160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91513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5A5271-CE3E-43F7-BDF6-DA50E8DC04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3600" dirty="0"/>
              <a:t>Planning, Design, and Construction </a:t>
            </a:r>
            <a:br>
              <a:rPr lang="en-GB" altLang="en-US" sz="3600" dirty="0"/>
            </a:br>
            <a:r>
              <a:rPr lang="en-GB" altLang="en-US" sz="3600" dirty="0"/>
              <a:t>of Low Impact Development </a:t>
            </a:r>
            <a:br>
              <a:rPr lang="en-GB" altLang="en-US" sz="3600" dirty="0"/>
            </a:br>
            <a:r>
              <a:rPr lang="en-GB" altLang="en-US" sz="3600" dirty="0"/>
              <a:t>Features and Facilities</a:t>
            </a:r>
            <a:endParaRPr lang="en-US" altLang="en-US" sz="3600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sz="1800" dirty="0"/>
          </a:p>
          <a:p>
            <a:r>
              <a:rPr lang="en-GB" altLang="en-US" sz="1800" dirty="0"/>
              <a:t>Provision C.3 Stormwater Compliance for Land Development Projects</a:t>
            </a:r>
            <a:endParaRPr lang="en-US" alt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6263" y="5445224"/>
            <a:ext cx="2879614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00" dirty="0"/>
              <a:t>Dan Cloak, P.E.</a:t>
            </a:r>
            <a:br>
              <a:rPr lang="en-GB" altLang="en-US" sz="1800" dirty="0"/>
            </a:br>
            <a:r>
              <a:rPr lang="en-GB" altLang="en-US" sz="1800" dirty="0"/>
              <a:t>June 7, 2016</a:t>
            </a:r>
            <a:endParaRPr lang="en-US" altLang="en-US" sz="1800" dirty="0"/>
          </a:p>
        </p:txBody>
      </p:sp>
      <p:pic>
        <p:nvPicPr>
          <p:cNvPr id="48132" name="Picture 4" descr="Logo_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93196"/>
            <a:ext cx="1333810" cy="13711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Bioretention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3942413" cy="3657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3048000"/>
            <a:ext cx="4673600" cy="3505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76470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Methods – Bioretention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65" y="1556792"/>
            <a:ext cx="4342404" cy="50131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322611"/>
            <a:ext cx="4331973" cy="32489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790771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Process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9600" y="15335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Pre-Application</a:t>
            </a:r>
          </a:p>
          <a:p>
            <a:pPr algn="ctr" eaLnBrk="1" hangingPunct="1"/>
            <a:r>
              <a:rPr lang="en-US">
                <a:latin typeface="+mn-lt"/>
              </a:rPr>
              <a:t>Meeting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24200" y="15335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Completed</a:t>
            </a:r>
          </a:p>
          <a:p>
            <a:pPr algn="ctr" eaLnBrk="1" hangingPunct="1"/>
            <a:r>
              <a:rPr lang="en-US">
                <a:latin typeface="+mn-lt"/>
              </a:rPr>
              <a:t>Application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15000" y="15335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“Deemed</a:t>
            </a:r>
          </a:p>
          <a:p>
            <a:pPr algn="ctr" eaLnBrk="1" hangingPunct="1"/>
            <a:r>
              <a:rPr lang="en-US">
                <a:latin typeface="+mn-lt"/>
              </a:rPr>
              <a:t>Complete”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15000" y="29813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Section</a:t>
            </a:r>
          </a:p>
          <a:p>
            <a:pPr algn="ctr" eaLnBrk="1" hangingPunct="1"/>
            <a:r>
              <a:rPr lang="en-US">
                <a:latin typeface="+mn-lt"/>
              </a:rPr>
              <a:t>Review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15000" y="40481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CEQA</a:t>
            </a:r>
          </a:p>
          <a:p>
            <a:pPr algn="ctr" eaLnBrk="1" hangingPunct="1"/>
            <a:r>
              <a:rPr lang="en-US">
                <a:latin typeface="+mn-lt"/>
              </a:rPr>
              <a:t>Review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124200" y="35147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Conditions of</a:t>
            </a:r>
          </a:p>
          <a:p>
            <a:pPr algn="ctr" eaLnBrk="1" hangingPunct="1"/>
            <a:r>
              <a:rPr lang="en-US">
                <a:latin typeface="+mn-lt"/>
              </a:rPr>
              <a:t>Approval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57200" y="3514725"/>
            <a:ext cx="1981200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Planning </a:t>
            </a:r>
          </a:p>
          <a:p>
            <a:pPr algn="ctr" eaLnBrk="1" hangingPunct="1"/>
            <a:r>
              <a:rPr lang="en-US">
                <a:latin typeface="+mn-lt"/>
              </a:rPr>
              <a:t>Commission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57200" y="5181600"/>
            <a:ext cx="1981200" cy="1295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Detailed</a:t>
            </a:r>
          </a:p>
          <a:p>
            <a:pPr algn="ctr" eaLnBrk="1" hangingPunct="1"/>
            <a:r>
              <a:rPr lang="en-US">
                <a:latin typeface="+mn-lt"/>
              </a:rPr>
              <a:t>Design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971800" y="5181600"/>
            <a:ext cx="1981200" cy="1295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Plan Set and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Permit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Application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715000" y="5181600"/>
            <a:ext cx="1981200" cy="1295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Construction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590800" y="1905000"/>
            <a:ext cx="5334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696200" y="3505200"/>
            <a:ext cx="762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696200" y="1905000"/>
            <a:ext cx="762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696200" y="4419600"/>
            <a:ext cx="762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105400" y="1905000"/>
            <a:ext cx="5334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500688" y="3505200"/>
            <a:ext cx="0" cy="9144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486400" y="3505200"/>
            <a:ext cx="228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486400" y="4419600"/>
            <a:ext cx="228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105400" y="3962400"/>
            <a:ext cx="381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2438400" y="3962400"/>
            <a:ext cx="6858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438400" y="5867400"/>
            <a:ext cx="5334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4953000" y="5867400"/>
            <a:ext cx="762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1371600" y="4343400"/>
            <a:ext cx="0" cy="838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8967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– Drainage Design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Delineate entire site into Drainage </a:t>
            </a:r>
            <a:br>
              <a:rPr lang="en-US" sz="2800" dirty="0"/>
            </a:br>
            <a:r>
              <a:rPr lang="en-US" sz="2800" dirty="0"/>
              <a:t>Management Areas (DMAs).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Categorize and tabulate DMAs. Minimize impervious area and disperse runoff.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Select and lay out LID facilities.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Use the sizing calculator to evaluate facility footprints.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Iterate until all facilities meet or exceed the minimum required area.</a:t>
            </a:r>
          </a:p>
        </p:txBody>
      </p:sp>
    </p:spTree>
    <p:extLst>
      <p:ext uri="{BB962C8B-B14F-4D97-AF65-F5344CB8AC3E}">
        <p14:creationId xmlns:p14="http://schemas.microsoft.com/office/powerpoint/2010/main" val="12934986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Documenting LID Site Design</a:t>
            </a: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Paved or </a:t>
            </a:r>
            <a:br>
              <a:rPr lang="en-US" sz="3200" dirty="0">
                <a:solidFill>
                  <a:schemeClr val="tx1"/>
                </a:solidFill>
                <a:latin typeface="+mj-lt"/>
              </a:rPr>
            </a:br>
            <a:r>
              <a:rPr lang="en-US" sz="3200" dirty="0">
                <a:solidFill>
                  <a:schemeClr val="tx1"/>
                </a:solidFill>
                <a:latin typeface="+mj-lt"/>
              </a:rPr>
              <a:t>Roofed Area</a:t>
            </a:r>
          </a:p>
        </p:txBody>
      </p:sp>
    </p:spTree>
    <p:extLst>
      <p:ext uri="{BB962C8B-B14F-4D97-AF65-F5344CB8AC3E}">
        <p14:creationId xmlns:p14="http://schemas.microsoft.com/office/powerpoint/2010/main" val="2805446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/>
              <a:t>LID Site Design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733800" y="4953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5715000" y="3429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3733800" y="1905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400000">
            <a:off x="1905000" y="3400425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4876800" y="1600200"/>
            <a:ext cx="2147813" cy="22902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26" name="AutoShape 2"/>
          <p:cNvSpPr>
            <a:spLocks noChangeAspect="1" noChangeArrowheads="1"/>
          </p:cNvSpPr>
          <p:nvPr/>
        </p:nvSpPr>
        <p:spPr bwMode="auto">
          <a:xfrm>
            <a:off x="3657600" y="3505200"/>
            <a:ext cx="1219200" cy="130016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961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/>
              <a:t>LID Site Design Principles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4114800" y="1828800"/>
            <a:ext cx="4572000" cy="44958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t>Mimic natural hydrology</a:t>
            </a:r>
          </a:p>
          <a:p>
            <a:pPr fontAlgn="auto">
              <a:spcAft>
                <a:spcPts val="0"/>
              </a:spcAft>
              <a:defRPr/>
            </a:pPr>
            <a:r>
              <a:t>Disperse runoff</a:t>
            </a:r>
          </a:p>
          <a:p>
            <a:pPr fontAlgn="auto">
              <a:spcAft>
                <a:spcPts val="0"/>
              </a:spcAft>
              <a:defRPr/>
            </a:pPr>
            <a:r>
              <a:t>Keep drainage areas small</a:t>
            </a:r>
          </a:p>
          <a:p>
            <a:pPr fontAlgn="auto">
              <a:spcAft>
                <a:spcPts val="0"/>
              </a:spcAft>
              <a:defRPr/>
            </a:pPr>
            <a:r>
              <a:t>Don’t concentrate runoff</a:t>
            </a:r>
          </a:p>
          <a:p>
            <a:pPr fontAlgn="auto">
              <a:spcAft>
                <a:spcPts val="0"/>
              </a:spcAft>
              <a:defRPr/>
            </a:pPr>
            <a:r>
              <a:t>Don’t allow run-on from landscaped or natural areas</a:t>
            </a:r>
            <a:endParaRPr/>
          </a:p>
        </p:txBody>
      </p:sp>
      <p:sp>
        <p:nvSpPr>
          <p:cNvPr id="2050" name="AutoShape 2"/>
          <p:cNvSpPr>
            <a:spLocks noChangeAspect="1" noChangeArrowheads="1"/>
          </p:cNvSpPr>
          <p:nvPr/>
        </p:nvSpPr>
        <p:spPr bwMode="auto">
          <a:xfrm>
            <a:off x="3505200" y="3429000"/>
            <a:ext cx="1219200" cy="130016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854515"/>
            <a:ext cx="5206435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73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18229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Drainage Management Areas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171700" y="2476500"/>
            <a:ext cx="1752600" cy="1676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610100" y="2476500"/>
            <a:ext cx="16764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09800" y="4191000"/>
            <a:ext cx="16764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4191000"/>
            <a:ext cx="17526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191000"/>
            <a:ext cx="762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>
            <a:off x="3733800" y="4953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6200000">
            <a:off x="5715000" y="3429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0800000">
            <a:off x="3733800" y="1905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 rot="5400000">
            <a:off x="1905000" y="3400425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096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Drainage Management Areas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171700" y="2476500"/>
            <a:ext cx="1752600" cy="1676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610100" y="2476500"/>
            <a:ext cx="16764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09800" y="4191000"/>
            <a:ext cx="16764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4191000"/>
            <a:ext cx="16002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191000"/>
            <a:ext cx="762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00" y="3581400"/>
            <a:ext cx="894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</a:rPr>
              <a:t>DMA 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10000" y="4419600"/>
            <a:ext cx="894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+mj-lt"/>
              </a:rPr>
              <a:t>DMA 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53000" y="3962400"/>
            <a:ext cx="894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+mj-lt"/>
              </a:rPr>
              <a:t>DMA 3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90800" y="3962400"/>
            <a:ext cx="894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+mj-lt"/>
              </a:rPr>
              <a:t>DMA 4</a:t>
            </a:r>
          </a:p>
        </p:txBody>
      </p:sp>
    </p:spTree>
    <p:extLst>
      <p:ext uri="{BB962C8B-B14F-4D97-AF65-F5344CB8AC3E}">
        <p14:creationId xmlns:p14="http://schemas.microsoft.com/office/powerpoint/2010/main" val="19512075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Drainage Management Areas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3" y="2724721"/>
            <a:ext cx="2498548" cy="20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5678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C.3 Basics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 quick review of objectives and methods</a:t>
            </a:r>
          </a:p>
        </p:txBody>
      </p:sp>
    </p:spTree>
    <p:extLst>
      <p:ext uri="{BB962C8B-B14F-4D97-AF65-F5344CB8AC3E}">
        <p14:creationId xmlns:p14="http://schemas.microsoft.com/office/powerpoint/2010/main" val="53602679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Drainage Management Areas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 </a:t>
            </a:r>
            <a:r>
              <a:rPr lang="en-US" dirty="0" err="1"/>
              <a:t>ndscaped</a:t>
            </a:r>
            <a:endParaRPr lang="en-US" dirty="0"/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Natural</a:t>
            </a: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/>
              <a:t>LLandscaped</a:t>
            </a:r>
            <a:endParaRPr lang="en-US" sz="1100" dirty="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DMA-7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DMA-6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3" y="2724721"/>
            <a:ext cx="2498548" cy="20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3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8" grpId="0" animBg="1"/>
      <p:bldP spid="22536" grpId="0"/>
      <p:bldP spid="22537" grpId="0"/>
      <p:bldP spid="14" grpId="0" animBg="1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56" y="1664804"/>
            <a:ext cx="6194073" cy="42919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Drainage Management Areas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400800" y="3429000"/>
            <a:ext cx="1143000" cy="30480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14800" y="4038600"/>
            <a:ext cx="3429000" cy="175260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3886200"/>
            <a:ext cx="2819400" cy="15240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09573" y="3210617"/>
            <a:ext cx="1829347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Possible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Bioretention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28623993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/>
              <a:t>Options – Pervious DMAs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56" y="1699582"/>
            <a:ext cx="6194073" cy="429195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1417638"/>
            <a:ext cx="3232521" cy="16002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DMA-8</a:t>
            </a:r>
          </a:p>
          <a:p>
            <a:pPr marL="640080" lvl="1" indent="-274320" fontAlgn="auto">
              <a:spcAft>
                <a:spcPts val="0"/>
              </a:spcAft>
              <a:buClr>
                <a:schemeClr val="bg2"/>
              </a:buClr>
              <a:buFont typeface="Wingdings 2"/>
              <a:buChar char=""/>
              <a:defRPr/>
            </a:pPr>
            <a:r>
              <a:rPr dirty="0"/>
              <a:t>Self-treating?</a:t>
            </a:r>
          </a:p>
          <a:p>
            <a:pPr marL="640080" lvl="1" indent="-274320" fontAlgn="auto">
              <a:spcAft>
                <a:spcPts val="0"/>
              </a:spcAft>
              <a:buClr>
                <a:schemeClr val="bg2"/>
              </a:buClr>
              <a:buFont typeface="Wingdings 2"/>
              <a:buChar char=""/>
              <a:defRPr/>
            </a:pPr>
            <a:r>
              <a:rPr dirty="0"/>
              <a:t>Self-retaining?</a:t>
            </a:r>
          </a:p>
          <a:p>
            <a:pPr marL="640080" lvl="1" indent="-274320" fontAlgn="auto">
              <a:spcAft>
                <a:spcPts val="0"/>
              </a:spcAft>
              <a:buClr>
                <a:schemeClr val="bg2"/>
              </a:buClr>
              <a:buFont typeface="Wingdings 2"/>
              <a:buChar char=""/>
              <a:defRPr/>
            </a:pPr>
            <a:r>
              <a:rPr dirty="0"/>
              <a:t>Drain to </a:t>
            </a:r>
            <a:r>
              <a:rPr lang="en-US" dirty="0"/>
              <a:t>Facility</a:t>
            </a:r>
            <a:r>
              <a:rPr dirty="0"/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0" y="2209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DMA-8</a:t>
            </a:r>
          </a:p>
        </p:txBody>
      </p:sp>
    </p:spTree>
    <p:extLst>
      <p:ext uri="{BB962C8B-B14F-4D97-AF65-F5344CB8AC3E}">
        <p14:creationId xmlns:p14="http://schemas.microsoft.com/office/powerpoint/2010/main" val="15762093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56" y="1699582"/>
            <a:ext cx="6194073" cy="42919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86400" y="1524000"/>
            <a:ext cx="3276600" cy="4267200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Self-Treating</a:t>
            </a:r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 dirty="0"/>
              <a:t>Drain directly to storm drain system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Self-Retaining</a:t>
            </a:r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 dirty="0"/>
              <a:t>Retain first inch of rainfall without producing runoff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Drain to </a:t>
            </a:r>
            <a:r>
              <a:rPr lang="en-US" dirty="0"/>
              <a:t>Facility</a:t>
            </a:r>
            <a:endParaRPr dirty="0"/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 dirty="0"/>
              <a:t>Use runoff factor to account for contribution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/>
              <a:t>DMA 8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36052" y="2437657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422340" y="2437657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008795" y="2549576"/>
            <a:ext cx="2254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3007208" y="2246363"/>
            <a:ext cx="228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 rot="233239">
            <a:off x="4033797" y="2634914"/>
            <a:ext cx="710389" cy="806938"/>
          </a:xfrm>
          <a:custGeom>
            <a:avLst/>
            <a:gdLst>
              <a:gd name="connsiteX0" fmla="*/ 0 w 607102"/>
              <a:gd name="connsiteY0" fmla="*/ 37476 h 442210"/>
              <a:gd name="connsiteX1" fmla="*/ 427220 w 607102"/>
              <a:gd name="connsiteY1" fmla="*/ 67456 h 442210"/>
              <a:gd name="connsiteX2" fmla="*/ 607102 w 607102"/>
              <a:gd name="connsiteY2" fmla="*/ 442210 h 44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7102" h="442210">
                <a:moveTo>
                  <a:pt x="0" y="37476"/>
                </a:moveTo>
                <a:cubicBezTo>
                  <a:pt x="163018" y="18738"/>
                  <a:pt x="326036" y="0"/>
                  <a:pt x="427220" y="67456"/>
                </a:cubicBezTo>
                <a:cubicBezTo>
                  <a:pt x="528404" y="134912"/>
                  <a:pt x="567753" y="288561"/>
                  <a:pt x="607102" y="44221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608004" y="1699582"/>
            <a:ext cx="710093" cy="547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716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Self treating and self-retaining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6151259" y="2453458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321281" y="2743400"/>
            <a:ext cx="17526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AutoShape 4" descr="data:image/jpg;base64,/9j/4AAQSkZJRgABAQAAAQABAAD/2wBDAAkGBwgHBgkIBwgKCgkLDRYPDQwMDRsUFRAWIB0iIiAdHx8kKDQsJCYxJx8fLT0tMTU3Ojo6Iys/RD84QzQ5Ojf/2wBDAQoKCg0MDRoPDxo3JR8lNzc3Nzc3Nzc3Nzc3Nzc3Nzc3Nzc3Nzc3Nzc3Nzc3Nzc3Nzc3Nzc3Nzc3Nzc3Nzc3Nzf/wAARCABeAG0DASIAAhEBAxEB/8QAHAAAAQUBAQEAAAAAAAAAAAAAAAMEBQYHAQII/8QANxAAAgEDAgQEBAQEBwEAAAAAAQIDAAQRBRIGITFRE0FxgQcUYaEiMpHBIzOx0RVCUlOi4fDx/8QAGgEAAgMBAQAAAAAAAAAAAAAAAAMCBAUBBv/EACsRAAEEAQIGAQIHAAAAAAAAAAEAAgMRBBIhBRMxQVFhkRRxIiMyUrHB8P/aAAwDAQACEQMRAD8A3GiiihCKKiuJddtuHtJl1C6ywUhUjXrI56KP/dAax6++JfElxcGSC4itY88oo4VYD1LAk/auFwCRNksi2ct1JqCseLtGv9ak0i1uhJdID0X8DEdQG6Ej9j2rNZ/iff3XDt1ZTwql/IoRLmHkNp/MSvk2OhHfyxVJ0y7exvY7iJtjIGAI8gylT9iaiX10VaXOaCNG6+k7HUbLUA5srqGcRttcxuG2n607rAeF+Iv8G1eG5hc7MhJUOcOh6j9x9auWr/EqcXDJpFrEIVOBJOCS/wBQARgVATCrdsox8SjLNUmx8LTKKovC3Hy6ldx2WqQxwTSnbHLGTsZuxB6Ht+1XqmNcHCwrsM7Jm6mFFFFFSTUUUUUIRXG5Ka7XlwGQqehGKELIviTxBZcQRW9nYeKRbXBZpGACSDBHLz+1Uue2SVR0Vh51OavpsNlqN3aQuzLDMyIx64Bxzp1ccIapDpUWpg20lvIgc7JwCoPTOcD9CapP5hNrzE31EshdVkeFVfkI8fmbPemM8RikKGppLa8nnWC3hGT1eQ4UVJaj8PeJYZiY7VbtSMiSCRcH0BIP2rsZcTuiGKdzdVGlUKmY8lFLddop4OCdbgRJb60+XVm2osjruY9uROPfFKW+mXDz7JUaNQfxE+fp3qEz26tPdcyYZWtDnNNeU3tUeS4jWPIbcDkf5efX2raLzirTraFWhkNy7DIVBjHrnpWdRQxQriJFUeeB1r3uHeotl5Y+6Xj5b8cEM7q5afxkZLoJewJFCxxvQk7PXuKtysGUMCCD0IrH8g1NaXxLfaeqRErNAgwEcYIH0P8A9p0WR+4q9i8TLdpjftaPRTbTr2LULSO5gJ2OOh6g+YNOatg2t1rg4WEjd3MdpazXEpxHEjO2OwGazG5451mS4Z4WhhjzlY/DDYHYk9ftWkavam90u7tVOGlhdB6kHFYk6PG7JIpV1JVlPUEdRUHEqhnSSMI0mgvd1O91czXEuN8rs7YHLJOTXZbqeWCGCSV2hhz4aE8lycnApGioLKsrqqzMAgJb6Vo+hcUxwaMI9QJa5hUKmB/M5cs9umDVS4f0LUdQVrq2iX5dQQZHbAJHPA70vaxQyTqlxcpAmRuYqxwPPGAaRJMY3AeUxrsmEa2D8Pvoo/VdZ1O+uCb26kyGyI1bCp6AUye4mkxukY4+uKsuuDTw62tjJ4kKR7fFAySxJJOfcfpTrh+Hhu0t5jf77iZxgiaHkB2UAnn9c1yORkjzfUd057ejHSg3ud9gVVIryRBtb8YHfrT5BvVWUH8XQedSGpDRZOWm6c8JDZ3vKW3DttJOPKldIWKCVb27XMcXOOP/AHGHQeg6k+1KnbE7r8qiIOdMIotyfCgr15IWQJyBXJOPtSK3kocEkEf6cVe9O4ek1fxrq83W8MxYqqdTn18qldO4N0myKl4zclenjAED2xz96lixWzdtf2tXI4WGvDY9x39L3wOhXh+GQ5HjM0gB8hnH7Z96n64qhQAoAAGABXa0AKFBaMTBGwMHZFQGs8JaXq1wbiVJIZm/M8LAbvUEEe9T9FdXXsa8U4WoKx4S0azheMWgmLjDNMdxI/b2qKuPh/p8l2JIbieKEnLRDDewY8x96uVFcoJZgjIotVNgluOFbpbWUGXT35pgdO+Pr3HnVbvbNfnpY7NjKrP/AAtvPcDzA9ef61pt/Zw31s8E67kYe4PcfWs5vrdrG+lg35aJ8Bhy+oNYudG+IAXbb+PStnFgy26Xjcf61HpazySCKOJ2kJwEUZNcaJ4ZGjlUq6nDKeoNPYJ5YJDJE5V8Ebh1GeRpARbm5fpVaGWMbkbrKyuAOaAYXX9/5SJyOvKlrQuLqHwwhfeNofG0nPnnlioq8vzKCYW2xIQC2fOmrM8i72LMo5bjzArTijLwC74WQ+BsM35b7A7jZbunQZ616rI9D4o1myaG1tpDcxg7VgddxP0B6j9q1tSSoJGD2rQBteggnbMLC7RRRXU9FFFFCEUUUUIXD0rO+I1263d8sZYH/iK0Pepxhgc9OfWs31qb5jVruTOR4hA9By/aszihHKA9q3ifrKZVIw6BqOpWctukPgxTABpXwpwDnAzzxy8hzqOrSNDn+Z0m1kJyfDAYnuOR/pVDAhbLIbPRPy3UzSRYOyzo/Da/OoeF83ELXw8/MEc92Py7c9/PPT9Kn+E+C7jRbuSa7v1midSpt0Q7H+rZ649KutFbrYWNNhYLMGBjtbRum9vY2dqxa2tYISepjjC5/SnFFFNVwCuiKKKKEKF1bXPk5mghi3yL+Zm5Acs+9Qk+tX8xP8coO0YA/wC6s+oaXa3x3SoRJjG9Tg1DzcMyDJhuVI8g64/pQhQslzcSfzJ5W9XJpMknqSae3OmT24y7RH0J/tTIjBoQudBkDnTBo32l2UgU/r0kZkO0Y58udVcnFGQBZqk6KYxqMVGbO0E47VOaNrF1Y24hUK0asfwuOmefWnFnoNxNGDG8Kqe7H+1SNvw1GrDx7hmx1VFx96Ti4XIcH3v3U5sjmCqUnpWopqMLOqFGQ4ZTzx70+pG0tYbSIR26BV6+ppatBVkUUUUIRRRR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Bookman Old Style" pitchFamily="18" charset="0"/>
            </a:endParaRPr>
          </a:p>
        </p:txBody>
      </p:sp>
      <p:pic>
        <p:nvPicPr>
          <p:cNvPr id="67594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71084">
            <a:off x="4952935" y="1890404"/>
            <a:ext cx="104676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2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6081" y="2148087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1081" y="1157487"/>
            <a:ext cx="3108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+mn-lt"/>
              </a:rPr>
              <a:t>Use a curb to avoid run-on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from self-treating areas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768439" y="3706110"/>
            <a:ext cx="3810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+mn-lt"/>
              </a:rPr>
              <a:t>Grade self-retaining areas 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to drain inward. Set any area drains to pond 3"-4"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21039" y="500151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673439" y="5230110"/>
            <a:ext cx="1752600" cy="381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71084">
            <a:off x="4565979" y="4671692"/>
            <a:ext cx="1087329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9639" y="4696710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reeform 39"/>
          <p:cNvSpPr/>
          <p:nvPr/>
        </p:nvSpPr>
        <p:spPr>
          <a:xfrm>
            <a:off x="4499992" y="5274559"/>
            <a:ext cx="1978025" cy="187325"/>
          </a:xfrm>
          <a:custGeom>
            <a:avLst/>
            <a:gdLst>
              <a:gd name="connsiteX0" fmla="*/ 1978702 w 1978702"/>
              <a:gd name="connsiteY0" fmla="*/ 0 h 187377"/>
              <a:gd name="connsiteX1" fmla="*/ 1738859 w 1978702"/>
              <a:gd name="connsiteY1" fmla="*/ 82446 h 187377"/>
              <a:gd name="connsiteX2" fmla="*/ 1528997 w 1978702"/>
              <a:gd name="connsiteY2" fmla="*/ 172387 h 187377"/>
              <a:gd name="connsiteX3" fmla="*/ 1064302 w 1978702"/>
              <a:gd name="connsiteY3" fmla="*/ 172387 h 187377"/>
              <a:gd name="connsiteX4" fmla="*/ 577122 w 1978702"/>
              <a:gd name="connsiteY4" fmla="*/ 142406 h 187377"/>
              <a:gd name="connsiteX5" fmla="*/ 262328 w 1978702"/>
              <a:gd name="connsiteY5" fmla="*/ 127416 h 187377"/>
              <a:gd name="connsiteX6" fmla="*/ 0 w 1978702"/>
              <a:gd name="connsiteY6" fmla="*/ 0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702" h="187377">
                <a:moveTo>
                  <a:pt x="1978702" y="0"/>
                </a:moveTo>
                <a:cubicBezTo>
                  <a:pt x="1896256" y="26857"/>
                  <a:pt x="1813810" y="53715"/>
                  <a:pt x="1738859" y="82446"/>
                </a:cubicBezTo>
                <a:cubicBezTo>
                  <a:pt x="1663908" y="111177"/>
                  <a:pt x="1641423" y="157397"/>
                  <a:pt x="1528997" y="172387"/>
                </a:cubicBezTo>
                <a:cubicBezTo>
                  <a:pt x="1416571" y="187377"/>
                  <a:pt x="1222948" y="177384"/>
                  <a:pt x="1064302" y="172387"/>
                </a:cubicBezTo>
                <a:cubicBezTo>
                  <a:pt x="905656" y="167390"/>
                  <a:pt x="577122" y="142406"/>
                  <a:pt x="577122" y="142406"/>
                </a:cubicBezTo>
                <a:lnTo>
                  <a:pt x="262328" y="127416"/>
                </a:lnTo>
                <a:cubicBezTo>
                  <a:pt x="166141" y="103682"/>
                  <a:pt x="83070" y="51841"/>
                  <a:pt x="0" y="0"/>
                </a:cubicBezTo>
              </a:path>
            </a:pathLst>
          </a:cu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307583" y="2345540"/>
            <a:ext cx="1851025" cy="412750"/>
          </a:xfrm>
          <a:custGeom>
            <a:avLst/>
            <a:gdLst>
              <a:gd name="connsiteX0" fmla="*/ 1851285 w 1851285"/>
              <a:gd name="connsiteY0" fmla="*/ 412230 h 412230"/>
              <a:gd name="connsiteX1" fmla="*/ 1551482 w 1851285"/>
              <a:gd name="connsiteY1" fmla="*/ 359764 h 412230"/>
              <a:gd name="connsiteX2" fmla="*/ 1071797 w 1851285"/>
              <a:gd name="connsiteY2" fmla="*/ 299803 h 412230"/>
              <a:gd name="connsiteX3" fmla="*/ 644577 w 1851285"/>
              <a:gd name="connsiteY3" fmla="*/ 194872 h 412230"/>
              <a:gd name="connsiteX4" fmla="*/ 269823 w 1851285"/>
              <a:gd name="connsiteY4" fmla="*/ 157397 h 412230"/>
              <a:gd name="connsiteX5" fmla="*/ 0 w 1851285"/>
              <a:gd name="connsiteY5" fmla="*/ 0 h 4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1285" h="412230">
                <a:moveTo>
                  <a:pt x="1851285" y="412230"/>
                </a:moveTo>
                <a:cubicBezTo>
                  <a:pt x="1766341" y="395366"/>
                  <a:pt x="1681397" y="378502"/>
                  <a:pt x="1551482" y="359764"/>
                </a:cubicBezTo>
                <a:cubicBezTo>
                  <a:pt x="1421567" y="341026"/>
                  <a:pt x="1222948" y="327285"/>
                  <a:pt x="1071797" y="299803"/>
                </a:cubicBezTo>
                <a:cubicBezTo>
                  <a:pt x="920646" y="272321"/>
                  <a:pt x="778239" y="218606"/>
                  <a:pt x="644577" y="194872"/>
                </a:cubicBezTo>
                <a:cubicBezTo>
                  <a:pt x="510915" y="171138"/>
                  <a:pt x="377252" y="189876"/>
                  <a:pt x="269823" y="157397"/>
                </a:cubicBezTo>
                <a:cubicBezTo>
                  <a:pt x="162394" y="124918"/>
                  <a:pt x="81197" y="62459"/>
                  <a:pt x="0" y="0"/>
                </a:cubicBezTo>
              </a:path>
            </a:pathLst>
          </a:cu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151259" y="2735462"/>
            <a:ext cx="0" cy="37465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151259" y="3080521"/>
            <a:ext cx="2133600" cy="5715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roof_dr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182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402904" y="5701659"/>
            <a:ext cx="61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Consider that adjacent roofs or paved areas could drain to self-retaining areas (not to exceed 2:1)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540931" y="3095672"/>
            <a:ext cx="1847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To storm drain </a:t>
            </a:r>
          </a:p>
        </p:txBody>
      </p:sp>
      <p:pic>
        <p:nvPicPr>
          <p:cNvPr id="31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71084">
            <a:off x="5552690" y="4930073"/>
            <a:ext cx="40299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404116"/>
            <a:ext cx="4117186" cy="28528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41226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/>
      <p:bldP spid="34" grpId="0"/>
      <p:bldP spid="35" grpId="0" animBg="1"/>
      <p:bldP spid="51" grpId="0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2. Tabulate DMAs</a:t>
            </a:r>
            <a:endParaRPr sz="4000" dirty="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/>
              <a:t>LLandscaped</a:t>
            </a:r>
            <a:endParaRPr lang="en-US" sz="1100" dirty="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DMA-7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DMA-6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3" y="2724721"/>
            <a:ext cx="2498548" cy="2031704"/>
          </a:xfrm>
          <a:prstGeom prst="rect">
            <a:avLst/>
          </a:prstGeom>
        </p:spPr>
      </p:pic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1312385" y="2835653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1300 SF</a:t>
            </a: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1302429" y="4190999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1300 SF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459889" y="381214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1050 SF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301434" y="3821666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1050 SF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74343" y="343007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4000 SF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075040" y="2939534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5570 SF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976850" y="5094357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7025 SF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391919" y="2179963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9350 SF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236295" y="2209800"/>
          <a:ext cx="165618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0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5570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7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7025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9350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30645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1187624" y="2348880"/>
            <a:ext cx="36004" cy="5906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0783" y="4393283"/>
            <a:ext cx="75284" cy="14292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642199" y="4393284"/>
            <a:ext cx="75284" cy="14292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1" idx="2"/>
          </p:cNvCxnSpPr>
          <p:nvPr/>
        </p:nvCxnSpPr>
        <p:spPr>
          <a:xfrm>
            <a:off x="2952718" y="5029200"/>
            <a:ext cx="37339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50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37" grpId="0"/>
      <p:bldP spid="38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3. Select and Lay Out Facilities</a:t>
            </a:r>
            <a:endParaRPr sz="4000" dirty="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rgbClr val="336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/>
              <a:t>LLandscaped</a:t>
            </a:r>
            <a:endParaRPr lang="en-US" sz="1100" dirty="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DMA-7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DMA-6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982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DMA-8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3" y="2724721"/>
            <a:ext cx="2498548" cy="2031704"/>
          </a:xfrm>
          <a:prstGeom prst="rect">
            <a:avLst/>
          </a:prstGeom>
        </p:spPr>
      </p:pic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1312385" y="2835653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1300 SF</a:t>
            </a: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1302429" y="4190999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1300 SF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459889" y="381214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1050 SF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301434" y="3821666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1050 SF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74343" y="343007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4000 SF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075040" y="2939534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5570 SF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976850" y="5094357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7025 SF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391919" y="2179963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9350 SF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236295" y="2209800"/>
          <a:ext cx="165618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0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5570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7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7025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9350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Total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30645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1187624" y="2348880"/>
            <a:ext cx="36004" cy="5906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0783" y="4393283"/>
            <a:ext cx="75284" cy="14292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642199" y="4393284"/>
            <a:ext cx="75284" cy="14292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1" idx="2"/>
          </p:cNvCxnSpPr>
          <p:nvPr/>
        </p:nvCxnSpPr>
        <p:spPr>
          <a:xfrm>
            <a:off x="2952718" y="5029200"/>
            <a:ext cx="37339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9000" y="6044624"/>
            <a:ext cx="110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375 SF</a:t>
            </a:r>
          </a:p>
        </p:txBody>
      </p:sp>
      <p:sp>
        <p:nvSpPr>
          <p:cNvPr id="12" name="Freeform 11"/>
          <p:cNvSpPr/>
          <p:nvPr/>
        </p:nvSpPr>
        <p:spPr>
          <a:xfrm>
            <a:off x="3489960" y="5722620"/>
            <a:ext cx="1226820" cy="235295"/>
          </a:xfrm>
          <a:custGeom>
            <a:avLst/>
            <a:gdLst>
              <a:gd name="connsiteX0" fmla="*/ 662940 w 1226820"/>
              <a:gd name="connsiteY0" fmla="*/ 22860 h 235295"/>
              <a:gd name="connsiteX1" fmla="*/ 60960 w 1226820"/>
              <a:gd name="connsiteY1" fmla="*/ 22860 h 235295"/>
              <a:gd name="connsiteX2" fmla="*/ 38100 w 1226820"/>
              <a:gd name="connsiteY2" fmla="*/ 38100 h 235295"/>
              <a:gd name="connsiteX3" fmla="*/ 22860 w 1226820"/>
              <a:gd name="connsiteY3" fmla="*/ 60960 h 235295"/>
              <a:gd name="connsiteX4" fmla="*/ 0 w 1226820"/>
              <a:gd name="connsiteY4" fmla="*/ 144780 h 235295"/>
              <a:gd name="connsiteX5" fmla="*/ 15240 w 1226820"/>
              <a:gd name="connsiteY5" fmla="*/ 190500 h 235295"/>
              <a:gd name="connsiteX6" fmla="*/ 45720 w 1226820"/>
              <a:gd name="connsiteY6" fmla="*/ 198120 h 235295"/>
              <a:gd name="connsiteX7" fmla="*/ 129540 w 1226820"/>
              <a:gd name="connsiteY7" fmla="*/ 205740 h 235295"/>
              <a:gd name="connsiteX8" fmla="*/ 952500 w 1226820"/>
              <a:gd name="connsiteY8" fmla="*/ 205740 h 235295"/>
              <a:gd name="connsiteX9" fmla="*/ 975360 w 1226820"/>
              <a:gd name="connsiteY9" fmla="*/ 198120 h 235295"/>
              <a:gd name="connsiteX10" fmla="*/ 1059180 w 1226820"/>
              <a:gd name="connsiteY10" fmla="*/ 190500 h 235295"/>
              <a:gd name="connsiteX11" fmla="*/ 1127760 w 1226820"/>
              <a:gd name="connsiteY11" fmla="*/ 182880 h 235295"/>
              <a:gd name="connsiteX12" fmla="*/ 1196340 w 1226820"/>
              <a:gd name="connsiteY12" fmla="*/ 144780 h 235295"/>
              <a:gd name="connsiteX13" fmla="*/ 1211580 w 1226820"/>
              <a:gd name="connsiteY13" fmla="*/ 114300 h 235295"/>
              <a:gd name="connsiteX14" fmla="*/ 1226820 w 1226820"/>
              <a:gd name="connsiteY14" fmla="*/ 68580 h 235295"/>
              <a:gd name="connsiteX15" fmla="*/ 1219200 w 1226820"/>
              <a:gd name="connsiteY15" fmla="*/ 7620 h 235295"/>
              <a:gd name="connsiteX16" fmla="*/ 1196340 w 1226820"/>
              <a:gd name="connsiteY16" fmla="*/ 0 h 235295"/>
              <a:gd name="connsiteX17" fmla="*/ 899160 w 1226820"/>
              <a:gd name="connsiteY17" fmla="*/ 7620 h 235295"/>
              <a:gd name="connsiteX18" fmla="*/ 876300 w 1226820"/>
              <a:gd name="connsiteY18" fmla="*/ 15240 h 235295"/>
              <a:gd name="connsiteX19" fmla="*/ 685800 w 1226820"/>
              <a:gd name="connsiteY19" fmla="*/ 7620 h 235295"/>
              <a:gd name="connsiteX20" fmla="*/ 662940 w 1226820"/>
              <a:gd name="connsiteY20" fmla="*/ 22860 h 23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26820" h="235295">
                <a:moveTo>
                  <a:pt x="662940" y="22860"/>
                </a:moveTo>
                <a:cubicBezTo>
                  <a:pt x="558800" y="25400"/>
                  <a:pt x="353695" y="7178"/>
                  <a:pt x="60960" y="22860"/>
                </a:cubicBezTo>
                <a:cubicBezTo>
                  <a:pt x="51815" y="23350"/>
                  <a:pt x="45720" y="33020"/>
                  <a:pt x="38100" y="38100"/>
                </a:cubicBezTo>
                <a:cubicBezTo>
                  <a:pt x="33020" y="45720"/>
                  <a:pt x="26579" y="52591"/>
                  <a:pt x="22860" y="60960"/>
                </a:cubicBezTo>
                <a:cubicBezTo>
                  <a:pt x="8798" y="92600"/>
                  <a:pt x="6519" y="112185"/>
                  <a:pt x="0" y="144780"/>
                </a:cubicBezTo>
                <a:cubicBezTo>
                  <a:pt x="5080" y="160020"/>
                  <a:pt x="4785" y="178303"/>
                  <a:pt x="15240" y="190500"/>
                </a:cubicBezTo>
                <a:cubicBezTo>
                  <a:pt x="22056" y="198451"/>
                  <a:pt x="35339" y="196736"/>
                  <a:pt x="45720" y="198120"/>
                </a:cubicBezTo>
                <a:cubicBezTo>
                  <a:pt x="73529" y="201828"/>
                  <a:pt x="101600" y="203200"/>
                  <a:pt x="129540" y="205740"/>
                </a:cubicBezTo>
                <a:cubicBezTo>
                  <a:pt x="422539" y="264340"/>
                  <a:pt x="188076" y="220163"/>
                  <a:pt x="952500" y="205740"/>
                </a:cubicBezTo>
                <a:cubicBezTo>
                  <a:pt x="960531" y="205588"/>
                  <a:pt x="967409" y="199256"/>
                  <a:pt x="975360" y="198120"/>
                </a:cubicBezTo>
                <a:cubicBezTo>
                  <a:pt x="1003133" y="194152"/>
                  <a:pt x="1031264" y="193292"/>
                  <a:pt x="1059180" y="190500"/>
                </a:cubicBezTo>
                <a:cubicBezTo>
                  <a:pt x="1082067" y="188211"/>
                  <a:pt x="1104900" y="185420"/>
                  <a:pt x="1127760" y="182880"/>
                </a:cubicBezTo>
                <a:cubicBezTo>
                  <a:pt x="1180163" y="147945"/>
                  <a:pt x="1156104" y="158192"/>
                  <a:pt x="1196340" y="144780"/>
                </a:cubicBezTo>
                <a:cubicBezTo>
                  <a:pt x="1201420" y="134620"/>
                  <a:pt x="1207361" y="124847"/>
                  <a:pt x="1211580" y="114300"/>
                </a:cubicBezTo>
                <a:cubicBezTo>
                  <a:pt x="1217546" y="99385"/>
                  <a:pt x="1226820" y="68580"/>
                  <a:pt x="1226820" y="68580"/>
                </a:cubicBezTo>
                <a:cubicBezTo>
                  <a:pt x="1224280" y="48260"/>
                  <a:pt x="1227517" y="26333"/>
                  <a:pt x="1219200" y="7620"/>
                </a:cubicBezTo>
                <a:cubicBezTo>
                  <a:pt x="1215938" y="280"/>
                  <a:pt x="1204372" y="0"/>
                  <a:pt x="1196340" y="0"/>
                </a:cubicBezTo>
                <a:cubicBezTo>
                  <a:pt x="1097247" y="0"/>
                  <a:pt x="998220" y="5080"/>
                  <a:pt x="899160" y="7620"/>
                </a:cubicBezTo>
                <a:cubicBezTo>
                  <a:pt x="891540" y="10160"/>
                  <a:pt x="884332" y="15240"/>
                  <a:pt x="876300" y="15240"/>
                </a:cubicBezTo>
                <a:cubicBezTo>
                  <a:pt x="812749" y="15240"/>
                  <a:pt x="749313" y="9810"/>
                  <a:pt x="685800" y="7620"/>
                </a:cubicBezTo>
                <a:cubicBezTo>
                  <a:pt x="675646" y="7270"/>
                  <a:pt x="767080" y="20320"/>
                  <a:pt x="662940" y="22860"/>
                </a:cubicBezTo>
                <a:close/>
              </a:path>
            </a:pathLst>
          </a:custGeom>
          <a:solidFill>
            <a:srgbClr val="33673D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863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Stormwater C.3 Guidebook</a:t>
            </a:r>
            <a:endParaRPr lang="en-US" dirty="0"/>
          </a:p>
          <a:p>
            <a:pPr lvl="1"/>
            <a:r>
              <a:rPr lang="en-US" dirty="0"/>
              <a:t>Template for a </a:t>
            </a:r>
            <a:br>
              <a:rPr lang="en-US" dirty="0"/>
            </a:br>
            <a:r>
              <a:rPr lang="en-US" dirty="0"/>
              <a:t>Stormwater Control Plan</a:t>
            </a:r>
          </a:p>
          <a:p>
            <a:pPr lvl="2"/>
            <a:r>
              <a:rPr lang="en-US" dirty="0"/>
              <a:t>Small Project</a:t>
            </a:r>
          </a:p>
          <a:p>
            <a:pPr lvl="2"/>
            <a:r>
              <a:rPr lang="en-US" dirty="0"/>
              <a:t>Regulated Project</a:t>
            </a:r>
          </a:p>
          <a:p>
            <a:pPr lvl="1"/>
            <a:r>
              <a:rPr lang="en-US" dirty="0"/>
              <a:t>IMP Sizing Calculator</a:t>
            </a:r>
          </a:p>
          <a:p>
            <a:r>
              <a:rPr lang="en-US" dirty="0"/>
              <a:t>Workshops</a:t>
            </a:r>
          </a:p>
          <a:p>
            <a:r>
              <a:rPr lang="en-US" dirty="0"/>
              <a:t>Technical Assistance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1412776"/>
            <a:ext cx="2009793" cy="26009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3176972"/>
            <a:ext cx="3715220" cy="35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30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C.3 and LID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Mandate</a:t>
            </a:r>
          </a:p>
          <a:p>
            <a:r>
              <a:rPr lang="en-US" dirty="0"/>
              <a:t>Development Review</a:t>
            </a:r>
          </a:p>
          <a:p>
            <a:r>
              <a:rPr lang="en-US" dirty="0"/>
              <a:t>Elegance</a:t>
            </a:r>
          </a:p>
          <a:p>
            <a:r>
              <a:rPr lang="en-US" dirty="0"/>
              <a:t>Bioretention</a:t>
            </a:r>
          </a:p>
          <a:p>
            <a:r>
              <a:rPr lang="en-US" dirty="0"/>
              <a:t>Drainage Management Areas</a:t>
            </a:r>
          </a:p>
          <a:p>
            <a:r>
              <a:rPr lang="en-US" dirty="0"/>
              <a:t>Calculations</a:t>
            </a:r>
          </a:p>
          <a:p>
            <a:r>
              <a:rPr lang="en-US" i="1" dirty="0"/>
              <a:t>Guidebook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053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Provision C.3 Changes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MRP 2.0, effective January 1, 2016</a:t>
            </a:r>
          </a:p>
        </p:txBody>
      </p:sp>
    </p:spTree>
    <p:extLst>
      <p:ext uri="{BB962C8B-B14F-4D97-AF65-F5344CB8AC3E}">
        <p14:creationId xmlns:p14="http://schemas.microsoft.com/office/powerpoint/2010/main" val="416638066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C.3 and LID Basics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Mandate</a:t>
            </a:r>
          </a:p>
          <a:p>
            <a:r>
              <a:rPr lang="en-US" dirty="0"/>
              <a:t>Objectives</a:t>
            </a:r>
          </a:p>
          <a:p>
            <a:r>
              <a:rPr lang="en-US" dirty="0"/>
              <a:t>Methods</a:t>
            </a:r>
          </a:p>
          <a:p>
            <a:r>
              <a:rPr lang="en-US" dirty="0"/>
              <a:t>Compliance Process</a:t>
            </a:r>
          </a:p>
          <a:p>
            <a:r>
              <a:rPr lang="en-US" dirty="0"/>
              <a:t>Tools and Assistance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96598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Provision C.3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Grandfathering</a:t>
            </a:r>
          </a:p>
          <a:p>
            <a:r>
              <a:rPr lang="en-US" dirty="0"/>
              <a:t>Pervious Pavements</a:t>
            </a:r>
          </a:p>
          <a:p>
            <a:pPr lvl="1"/>
            <a:r>
              <a:rPr lang="en-US" dirty="0"/>
              <a:t>Design Specifications</a:t>
            </a:r>
          </a:p>
          <a:p>
            <a:pPr lvl="1"/>
            <a:r>
              <a:rPr lang="en-US" dirty="0"/>
              <a:t>Inspect installations </a:t>
            </a:r>
            <a:r>
              <a:rPr lang="en-US" dirty="0">
                <a:sym typeface="Symbol" panose="05050102010706020507" pitchFamily="18" charset="2"/>
              </a:rPr>
              <a:t></a:t>
            </a:r>
            <a:r>
              <a:rPr lang="en-US" dirty="0"/>
              <a:t>3,000 SF (contiguous)</a:t>
            </a:r>
          </a:p>
          <a:p>
            <a:r>
              <a:rPr lang="en-US" dirty="0"/>
              <a:t>Special Projects/Non-LID Treatment</a:t>
            </a:r>
          </a:p>
          <a:p>
            <a:pPr lvl="1"/>
            <a:r>
              <a:rPr lang="en-US" dirty="0"/>
              <a:t>Changes to density criteria (definitions)</a:t>
            </a:r>
          </a:p>
          <a:p>
            <a:pPr lvl="1"/>
            <a:r>
              <a:rPr lang="en-US" dirty="0"/>
              <a:t>Must show infeasibility of using LID</a:t>
            </a:r>
          </a:p>
        </p:txBody>
      </p:sp>
    </p:spTree>
    <p:extLst>
      <p:ext uri="{BB962C8B-B14F-4D97-AF65-F5344CB8AC3E}">
        <p14:creationId xmlns:p14="http://schemas.microsoft.com/office/powerpoint/2010/main" val="156874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Provision C.3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Hydromodification Management</a:t>
            </a:r>
          </a:p>
          <a:p>
            <a:pPr lvl="1"/>
            <a:r>
              <a:rPr lang="en-US" dirty="0"/>
              <a:t>Made requirements regionally consistent</a:t>
            </a:r>
          </a:p>
          <a:p>
            <a:pPr lvl="1"/>
            <a:r>
              <a:rPr lang="en-US" dirty="0"/>
              <a:t>Applicability Map</a:t>
            </a:r>
          </a:p>
          <a:p>
            <a:pPr lvl="1"/>
            <a:r>
              <a:rPr lang="en-US" dirty="0"/>
              <a:t>Contra Costa update in January 2018</a:t>
            </a:r>
          </a:p>
        </p:txBody>
      </p:sp>
    </p:spTree>
    <p:extLst>
      <p:ext uri="{BB962C8B-B14F-4D97-AF65-F5344CB8AC3E}">
        <p14:creationId xmlns:p14="http://schemas.microsoft.com/office/powerpoint/2010/main" val="4047775526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Provision C.3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Green Infrastructure</a:t>
            </a:r>
          </a:p>
          <a:p>
            <a:pPr lvl="1"/>
            <a:r>
              <a:rPr lang="en-US" dirty="0"/>
              <a:t>Means streets and storm drains, plus development on previously developed sites</a:t>
            </a:r>
          </a:p>
          <a:p>
            <a:pPr lvl="1"/>
            <a:r>
              <a:rPr lang="en-US" dirty="0"/>
              <a:t>Load reductions for PCBs and Mercury</a:t>
            </a:r>
          </a:p>
          <a:p>
            <a:pPr lvl="1"/>
            <a:r>
              <a:rPr lang="en-US" dirty="0"/>
              <a:t>Looking for opportunities to implement LID</a:t>
            </a:r>
          </a:p>
        </p:txBody>
      </p:sp>
    </p:spTree>
    <p:extLst>
      <p:ext uri="{BB962C8B-B14F-4D97-AF65-F5344CB8AC3E}">
        <p14:creationId xmlns:p14="http://schemas.microsoft.com/office/powerpoint/2010/main" val="2425872366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the 7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716879396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1: Policies and Procedures</a:t>
            </a:r>
          </a:p>
          <a:p>
            <a:r>
              <a:rPr lang="en-US" dirty="0"/>
              <a:t>Chapter 2: Preparing Your Plan</a:t>
            </a:r>
          </a:p>
          <a:p>
            <a:r>
              <a:rPr lang="en-US" dirty="0"/>
              <a:t>Chapter 3: LID Site Design Guide</a:t>
            </a:r>
          </a:p>
          <a:p>
            <a:r>
              <a:rPr lang="en-US" dirty="0"/>
              <a:t>Chapter 4: Design and Construction</a:t>
            </a:r>
          </a:p>
          <a:p>
            <a:r>
              <a:rPr lang="en-US" dirty="0"/>
              <a:t>Chapter 5: Operation and Maintenance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308304" y="1882018"/>
            <a:ext cx="1709701" cy="170970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Page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#s</a:t>
            </a:r>
          </a:p>
        </p:txBody>
      </p:sp>
    </p:spTree>
    <p:extLst>
      <p:ext uri="{BB962C8B-B14F-4D97-AF65-F5344CB8AC3E}">
        <p14:creationId xmlns:p14="http://schemas.microsoft.com/office/powerpoint/2010/main" val="787695986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 – 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Pavement resurfacing—when does it </a:t>
            </a:r>
            <a:br>
              <a:rPr lang="en-US" dirty="0"/>
            </a:br>
            <a:r>
              <a:rPr lang="en-US" dirty="0"/>
              <a:t>count as replaced impervious area?</a:t>
            </a:r>
          </a:p>
          <a:p>
            <a:r>
              <a:rPr lang="en-US" dirty="0"/>
              <a:t>Impervious surfaces constructed in adjacent ROW are part of the project</a:t>
            </a:r>
          </a:p>
          <a:p>
            <a:r>
              <a:rPr lang="en-US" dirty="0"/>
              <a:t>Grandfathering</a:t>
            </a:r>
          </a:p>
          <a:p>
            <a:r>
              <a:rPr lang="en-US" dirty="0"/>
              <a:t>Subdivisions</a:t>
            </a:r>
          </a:p>
          <a:p>
            <a:r>
              <a:rPr lang="en-US" dirty="0"/>
              <a:t>Hydromodification Management</a:t>
            </a:r>
          </a:p>
          <a:p>
            <a:pPr lvl="1"/>
            <a:r>
              <a:rPr lang="en-US" dirty="0"/>
              <a:t>options for compliance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668344" y="1340768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668342" y="2677000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668342" y="4013232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668342" y="5361312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58652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 – 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template</a:t>
            </a:r>
          </a:p>
          <a:p>
            <a:r>
              <a:rPr lang="en-US" dirty="0"/>
              <a:t>Stormwater Control Plan Exhibit</a:t>
            </a:r>
          </a:p>
          <a:p>
            <a:r>
              <a:rPr lang="en-US" dirty="0"/>
              <a:t>Integrating Stormwater Facilities </a:t>
            </a:r>
            <a:br>
              <a:rPr lang="en-US" dirty="0"/>
            </a:br>
            <a:r>
              <a:rPr lang="en-US" dirty="0"/>
              <a:t>into the Project</a:t>
            </a:r>
          </a:p>
          <a:p>
            <a:r>
              <a:rPr lang="en-US" dirty="0"/>
              <a:t>Example Stormwater Control Plans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704348" y="1268760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7704348" y="2324263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723831" y="3351791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18332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2 - Project Data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4622735" cy="4068762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New Impervious Area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Replaced Impervious Area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Pre-Project Impervious Area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Post-Project Impervious Area</a:t>
            </a:r>
          </a:p>
        </p:txBody>
      </p:sp>
      <p:sp>
        <p:nvSpPr>
          <p:cNvPr id="4" name="Rectangle 3"/>
          <p:cNvSpPr/>
          <p:nvPr/>
        </p:nvSpPr>
        <p:spPr>
          <a:xfrm>
            <a:off x="5400092" y="1741026"/>
            <a:ext cx="3167646" cy="26282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368066" y="2054711"/>
            <a:ext cx="2076226" cy="2000922"/>
          </a:xfrm>
          <a:custGeom>
            <a:avLst/>
            <a:gdLst>
              <a:gd name="connsiteX0" fmla="*/ 258183 w 2076226"/>
              <a:gd name="connsiteY0" fmla="*/ 0 h 2000922"/>
              <a:gd name="connsiteX1" fmla="*/ 311972 w 2076226"/>
              <a:gd name="connsiteY1" fmla="*/ 602428 h 2000922"/>
              <a:gd name="connsiteX2" fmla="*/ 0 w 2076226"/>
              <a:gd name="connsiteY2" fmla="*/ 634701 h 2000922"/>
              <a:gd name="connsiteX3" fmla="*/ 21515 w 2076226"/>
              <a:gd name="connsiteY3" fmla="*/ 1376978 h 2000922"/>
              <a:gd name="connsiteX4" fmla="*/ 365760 w 2076226"/>
              <a:gd name="connsiteY4" fmla="*/ 1344705 h 2000922"/>
              <a:gd name="connsiteX5" fmla="*/ 419548 w 2076226"/>
              <a:gd name="connsiteY5" fmla="*/ 2000922 h 2000922"/>
              <a:gd name="connsiteX6" fmla="*/ 1764254 w 2076226"/>
              <a:gd name="connsiteY6" fmla="*/ 1968649 h 2000922"/>
              <a:gd name="connsiteX7" fmla="*/ 1699708 w 2076226"/>
              <a:gd name="connsiteY7" fmla="*/ 1086522 h 2000922"/>
              <a:gd name="connsiteX8" fmla="*/ 2076226 w 2076226"/>
              <a:gd name="connsiteY8" fmla="*/ 451821 h 2000922"/>
              <a:gd name="connsiteX9" fmla="*/ 1731981 w 2076226"/>
              <a:gd name="connsiteY9" fmla="*/ 172122 h 2000922"/>
              <a:gd name="connsiteX10" fmla="*/ 656216 w 2076226"/>
              <a:gd name="connsiteY10" fmla="*/ 0 h 200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6226" h="2000922">
                <a:moveTo>
                  <a:pt x="258183" y="0"/>
                </a:moveTo>
                <a:lnTo>
                  <a:pt x="311972" y="602428"/>
                </a:lnTo>
                <a:lnTo>
                  <a:pt x="0" y="634701"/>
                </a:lnTo>
                <a:lnTo>
                  <a:pt x="21515" y="1376978"/>
                </a:lnTo>
                <a:lnTo>
                  <a:pt x="365760" y="1344705"/>
                </a:lnTo>
                <a:lnTo>
                  <a:pt x="419548" y="2000922"/>
                </a:lnTo>
                <a:lnTo>
                  <a:pt x="1764254" y="1968649"/>
                </a:lnTo>
                <a:lnTo>
                  <a:pt x="1699708" y="1086522"/>
                </a:lnTo>
                <a:lnTo>
                  <a:pt x="2076226" y="451821"/>
                </a:lnTo>
                <a:lnTo>
                  <a:pt x="1731981" y="172122"/>
                </a:lnTo>
                <a:lnTo>
                  <a:pt x="656216" y="0"/>
                </a:lnTo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82585" y="1867040"/>
            <a:ext cx="1223430" cy="1188132"/>
          </a:xfrm>
          <a:prstGeom prst="ellipse">
            <a:avLst/>
          </a:pr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981252" y="2076226"/>
            <a:ext cx="2312894" cy="2302136"/>
          </a:xfrm>
          <a:custGeom>
            <a:avLst/>
            <a:gdLst>
              <a:gd name="connsiteX0" fmla="*/ 839096 w 2312894"/>
              <a:gd name="connsiteY0" fmla="*/ 516367 h 2302136"/>
              <a:gd name="connsiteX1" fmla="*/ 0 w 2312894"/>
              <a:gd name="connsiteY1" fmla="*/ 1011219 h 2302136"/>
              <a:gd name="connsiteX2" fmla="*/ 21515 w 2312894"/>
              <a:gd name="connsiteY2" fmla="*/ 1710466 h 2302136"/>
              <a:gd name="connsiteX3" fmla="*/ 763793 w 2312894"/>
              <a:gd name="connsiteY3" fmla="*/ 2065468 h 2302136"/>
              <a:gd name="connsiteX4" fmla="*/ 742277 w 2312894"/>
              <a:gd name="connsiteY4" fmla="*/ 2302136 h 2302136"/>
              <a:gd name="connsiteX5" fmla="*/ 1258644 w 2312894"/>
              <a:gd name="connsiteY5" fmla="*/ 2291379 h 2302136"/>
              <a:gd name="connsiteX6" fmla="*/ 1194099 w 2312894"/>
              <a:gd name="connsiteY6" fmla="*/ 1968649 h 2302136"/>
              <a:gd name="connsiteX7" fmla="*/ 1721223 w 2312894"/>
              <a:gd name="connsiteY7" fmla="*/ 1871830 h 2302136"/>
              <a:gd name="connsiteX8" fmla="*/ 2043953 w 2312894"/>
              <a:gd name="connsiteY8" fmla="*/ 1721223 h 2302136"/>
              <a:gd name="connsiteX9" fmla="*/ 2194560 w 2312894"/>
              <a:gd name="connsiteY9" fmla="*/ 1484555 h 2302136"/>
              <a:gd name="connsiteX10" fmla="*/ 2312894 w 2312894"/>
              <a:gd name="connsiteY10" fmla="*/ 1129553 h 2302136"/>
              <a:gd name="connsiteX11" fmla="*/ 2280621 w 2312894"/>
              <a:gd name="connsiteY11" fmla="*/ 731520 h 2302136"/>
              <a:gd name="connsiteX12" fmla="*/ 2237590 w 2312894"/>
              <a:gd name="connsiteY12" fmla="*/ 0 h 2302136"/>
              <a:gd name="connsiteX13" fmla="*/ 1914861 w 2312894"/>
              <a:gd name="connsiteY13" fmla="*/ 32273 h 2302136"/>
              <a:gd name="connsiteX14" fmla="*/ 839096 w 2312894"/>
              <a:gd name="connsiteY14" fmla="*/ 516367 h 230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12894" h="2302136">
                <a:moveTo>
                  <a:pt x="839096" y="516367"/>
                </a:moveTo>
                <a:lnTo>
                  <a:pt x="0" y="1011219"/>
                </a:lnTo>
                <a:lnTo>
                  <a:pt x="21515" y="1710466"/>
                </a:lnTo>
                <a:lnTo>
                  <a:pt x="763793" y="2065468"/>
                </a:lnTo>
                <a:lnTo>
                  <a:pt x="742277" y="2302136"/>
                </a:lnTo>
                <a:lnTo>
                  <a:pt x="1258644" y="2291379"/>
                </a:lnTo>
                <a:lnTo>
                  <a:pt x="1194099" y="1968649"/>
                </a:lnTo>
                <a:lnTo>
                  <a:pt x="1721223" y="1871830"/>
                </a:lnTo>
                <a:lnTo>
                  <a:pt x="2043953" y="1721223"/>
                </a:lnTo>
                <a:lnTo>
                  <a:pt x="2194560" y="1484555"/>
                </a:lnTo>
                <a:lnTo>
                  <a:pt x="2312894" y="1129553"/>
                </a:lnTo>
                <a:lnTo>
                  <a:pt x="2280621" y="731520"/>
                </a:lnTo>
                <a:lnTo>
                  <a:pt x="2237590" y="0"/>
                </a:lnTo>
                <a:lnTo>
                  <a:pt x="1914861" y="32273"/>
                </a:lnTo>
                <a:lnTo>
                  <a:pt x="839096" y="516367"/>
                </a:lnTo>
                <a:close/>
              </a:path>
            </a:pathLst>
          </a:custGeom>
          <a:solidFill>
            <a:srgbClr val="FFCC66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6015" y="3933056"/>
            <a:ext cx="561723" cy="43626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866347" y="146391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925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>
            <a:spLocks noChangeAspect="1"/>
          </p:cNvSpPr>
          <p:nvPr/>
        </p:nvSpPr>
        <p:spPr>
          <a:xfrm>
            <a:off x="7533573" y="5193196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44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7551115" y="4200118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 – 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57338"/>
            <a:ext cx="7715200" cy="4068762"/>
          </a:xfrm>
        </p:spPr>
        <p:txBody>
          <a:bodyPr/>
          <a:lstStyle/>
          <a:p>
            <a:r>
              <a:rPr lang="en-US" dirty="0"/>
              <a:t>Hydromodification requirements on sites that were already partially developed</a:t>
            </a:r>
          </a:p>
          <a:p>
            <a:r>
              <a:rPr lang="en-US" dirty="0"/>
              <a:t>No analysis of harvesting and use</a:t>
            </a:r>
          </a:p>
          <a:p>
            <a:r>
              <a:rPr lang="en-US" dirty="0"/>
              <a:t>More on LID site planning and placement of bioretention facilities within the site</a:t>
            </a:r>
          </a:p>
          <a:p>
            <a:r>
              <a:rPr lang="en-US" dirty="0"/>
              <a:t>Use the calculator to show calculations</a:t>
            </a:r>
          </a:p>
          <a:p>
            <a:r>
              <a:rPr lang="en-US" dirty="0"/>
              <a:t>Special Projects and Non-LID treatment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533574" y="1557338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551115" y="3070794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448424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build="p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Guidebook Updates – 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513" cy="4068762"/>
          </a:xfrm>
        </p:spPr>
        <p:txBody>
          <a:bodyPr/>
          <a:lstStyle/>
          <a:p>
            <a:r>
              <a:rPr lang="en-US" dirty="0"/>
              <a:t>Show DMAs in </a:t>
            </a:r>
            <a:br>
              <a:rPr lang="en-US" dirty="0"/>
            </a:br>
            <a:r>
              <a:rPr lang="en-US" dirty="0"/>
              <a:t>Construction Documents</a:t>
            </a:r>
          </a:p>
          <a:p>
            <a:r>
              <a:rPr lang="en-US" dirty="0"/>
              <a:t>Bioretention Facilities</a:t>
            </a:r>
          </a:p>
          <a:p>
            <a:pPr lvl="1"/>
            <a:r>
              <a:rPr lang="en-US" dirty="0"/>
              <a:t>Call out key elevations on civil plans</a:t>
            </a:r>
          </a:p>
          <a:p>
            <a:pPr lvl="1"/>
            <a:r>
              <a:rPr lang="en-US" dirty="0"/>
              <a:t>Call out top of soil on landscape plans</a:t>
            </a:r>
          </a:p>
          <a:p>
            <a:pPr lvl="1"/>
            <a:r>
              <a:rPr lang="en-US" dirty="0"/>
              <a:t>Bioretention facilities must be unlined except…</a:t>
            </a:r>
          </a:p>
          <a:p>
            <a:r>
              <a:rPr lang="en-US" dirty="0"/>
              <a:t>Pervious pavements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471060" y="1916832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471060" y="3973640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7224367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1987 Amendments to the Clean Water Act</a:t>
            </a:r>
          </a:p>
          <a:p>
            <a:r>
              <a:rPr lang="en-US" sz="2800" dirty="0"/>
              <a:t>Permits issued by California Water Boards</a:t>
            </a:r>
          </a:p>
          <a:p>
            <a:r>
              <a:rPr lang="en-US" sz="2800" dirty="0"/>
              <a:t>C.3 added to Contra Costa’s permit 2003, 2006</a:t>
            </a:r>
          </a:p>
          <a:p>
            <a:r>
              <a:rPr lang="en-US" sz="2800" dirty="0"/>
              <a:t>Municipal Regional Permit 2009, 2011, 2015</a:t>
            </a:r>
          </a:p>
          <a:p>
            <a:r>
              <a:rPr lang="en-US" sz="2800" dirty="0"/>
              <a:t>Municipalities are required to use their land use authority to require controls on runoff from new developments</a:t>
            </a:r>
          </a:p>
          <a:p>
            <a:r>
              <a:rPr lang="en-US" sz="2800" dirty="0"/>
              <a:t>Low Impact Development (LID) is required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30361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Topics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Implementing Low Impact Development </a:t>
            </a:r>
            <a:br>
              <a:rPr lang="en-US" dirty="0"/>
            </a:br>
            <a:r>
              <a:rPr lang="en-US" dirty="0"/>
              <a:t>Drainage Design in </a:t>
            </a:r>
            <a:br>
              <a:rPr lang="en-US" dirty="0"/>
            </a:br>
            <a:r>
              <a:rPr lang="en-US" dirty="0"/>
              <a:t>Land Development Projects</a:t>
            </a:r>
          </a:p>
        </p:txBody>
      </p:sp>
    </p:spTree>
    <p:extLst>
      <p:ext uri="{BB962C8B-B14F-4D97-AF65-F5344CB8AC3E}">
        <p14:creationId xmlns:p14="http://schemas.microsoft.com/office/powerpoint/2010/main" val="1431425679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C.3 and Project Entitlement Process</a:t>
            </a:r>
          </a:p>
          <a:p>
            <a:r>
              <a:rPr lang="en-US" dirty="0"/>
              <a:t>Pervious Pavements</a:t>
            </a:r>
          </a:p>
          <a:p>
            <a:r>
              <a:rPr lang="en-US" dirty="0"/>
              <a:t>Self-Treating and Self-Retaining Areas</a:t>
            </a:r>
          </a:p>
          <a:p>
            <a:r>
              <a:rPr lang="en-US" dirty="0"/>
              <a:t>Bioretention Facility Placement </a:t>
            </a:r>
          </a:p>
          <a:p>
            <a:r>
              <a:rPr lang="en-US" dirty="0"/>
              <a:t>Special Projects/High Density Projects</a:t>
            </a:r>
          </a:p>
          <a:p>
            <a:r>
              <a:rPr lang="en-US" dirty="0"/>
              <a:t>Bioretention Facility Design</a:t>
            </a:r>
          </a:p>
          <a:p>
            <a:r>
              <a:rPr lang="en-US" dirty="0"/>
              <a:t>Green Infrastructure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4815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C.3 &amp; Project Entitlements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Approval of Subdivision Tentative Maps</a:t>
            </a:r>
          </a:p>
          <a:p>
            <a:pPr lvl="1"/>
            <a:r>
              <a:rPr lang="en-US" sz="2400" dirty="0"/>
              <a:t>Bioretention not integrated into neighborhood</a:t>
            </a:r>
          </a:p>
          <a:p>
            <a:pPr lvl="1"/>
            <a:r>
              <a:rPr lang="en-US" sz="2400" dirty="0"/>
              <a:t>Bioretention on individual lots</a:t>
            </a:r>
          </a:p>
          <a:p>
            <a:pPr lvl="1"/>
            <a:r>
              <a:rPr lang="en-US" sz="2400" dirty="0"/>
              <a:t>Bioretention not visible or accessible; </a:t>
            </a:r>
            <a:br>
              <a:rPr lang="en-US" sz="2400" dirty="0"/>
            </a:br>
            <a:r>
              <a:rPr lang="en-US" sz="2400" dirty="0"/>
              <a:t>limited aesthetic benefit</a:t>
            </a:r>
          </a:p>
          <a:p>
            <a:r>
              <a:rPr lang="en-US" sz="2800" dirty="0"/>
              <a:t>Higher density projects</a:t>
            </a:r>
          </a:p>
          <a:p>
            <a:pPr lvl="1"/>
            <a:r>
              <a:rPr lang="en-US" sz="2400" dirty="0"/>
              <a:t>Townhomes</a:t>
            </a:r>
          </a:p>
          <a:p>
            <a:pPr lvl="1"/>
            <a:r>
              <a:rPr lang="en-US" sz="2400" dirty="0"/>
              <a:t>Multi-family</a:t>
            </a:r>
          </a:p>
          <a:p>
            <a:r>
              <a:rPr lang="en-US" sz="2800" dirty="0"/>
              <a:t>Lot line changes without </a:t>
            </a:r>
            <a:br>
              <a:rPr lang="en-US" sz="2800" dirty="0"/>
            </a:br>
            <a:r>
              <a:rPr lang="en-US" sz="2800" dirty="0"/>
              <a:t>improvement plans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668342" y="2677000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6-9</a:t>
            </a:r>
          </a:p>
        </p:txBody>
      </p:sp>
    </p:spTree>
    <p:extLst>
      <p:ext uri="{BB962C8B-B14F-4D97-AF65-F5344CB8AC3E}">
        <p14:creationId xmlns:p14="http://schemas.microsoft.com/office/powerpoint/2010/main" val="81030915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Bioretention into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3383868" y="1133320"/>
            <a:ext cx="5580620" cy="57364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1655676" y="1182400"/>
            <a:ext cx="3753108" cy="56906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113278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32675" r="10901" b="9560"/>
          <a:stretch/>
        </p:blipFill>
        <p:spPr>
          <a:xfrm>
            <a:off x="827584" y="1160748"/>
            <a:ext cx="8172908" cy="78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349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Townhomes and Higher Density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2756"/>
            <a:ext cx="6657050" cy="47525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28" y="3825044"/>
            <a:ext cx="5885186" cy="27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96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Pervious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suitable in many locations</a:t>
            </a:r>
          </a:p>
          <a:p>
            <a:r>
              <a:rPr lang="en-US" dirty="0"/>
              <a:t>High cost</a:t>
            </a:r>
          </a:p>
          <a:p>
            <a:r>
              <a:rPr lang="en-US" dirty="0"/>
              <a:t>How long will they last?</a:t>
            </a:r>
          </a:p>
          <a:p>
            <a:pPr lvl="1"/>
            <a:r>
              <a:rPr lang="en-US" dirty="0"/>
              <a:t>Structural stability</a:t>
            </a:r>
          </a:p>
          <a:p>
            <a:pPr lvl="1"/>
            <a:r>
              <a:rPr lang="en-US" dirty="0"/>
              <a:t>Surface raveling</a:t>
            </a:r>
          </a:p>
          <a:p>
            <a:pPr lvl="1"/>
            <a:r>
              <a:rPr lang="en-US" dirty="0"/>
              <a:t>Patching or replacing small areas</a:t>
            </a:r>
          </a:p>
          <a:p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668342" y="2677000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514606871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Pervious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proposed in Stormwater Control Plans</a:t>
            </a:r>
          </a:p>
          <a:p>
            <a:pPr lvl="1"/>
            <a:r>
              <a:rPr lang="en-US" dirty="0"/>
              <a:t>On steep slopes and at base of slopes</a:t>
            </a:r>
          </a:p>
          <a:p>
            <a:pPr lvl="1"/>
            <a:r>
              <a:rPr lang="en-US" dirty="0"/>
              <a:t>Where not economic to use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2913"/>
            <a:ext cx="4572000" cy="3429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24524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Pervious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Construction Plans</a:t>
            </a:r>
          </a:p>
          <a:p>
            <a:pPr lvl="1"/>
            <a:r>
              <a:rPr lang="en-US" dirty="0"/>
              <a:t>Need engineering criteria</a:t>
            </a:r>
          </a:p>
          <a:p>
            <a:pPr lvl="1"/>
            <a:r>
              <a:rPr lang="en-US" dirty="0"/>
              <a:t>Need expertise to review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6179" y="1395047"/>
            <a:ext cx="3192534" cy="31217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48" y="3786116"/>
            <a:ext cx="3028305" cy="26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3"/>
          <p:cNvSpPr txBox="1">
            <a:spLocks noChangeArrowheads="1"/>
          </p:cNvSpPr>
          <p:nvPr/>
        </p:nvSpPr>
        <p:spPr bwMode="auto">
          <a:xfrm>
            <a:off x="5157230" y="3606476"/>
            <a:ext cx="2523747" cy="2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 Bk" panose="020B0502020204020303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concrete unit pavers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 Box 105"/>
          <p:cNvSpPr txBox="1">
            <a:spLocks noChangeArrowheads="1"/>
          </p:cNvSpPr>
          <p:nvPr/>
        </p:nvSpPr>
        <p:spPr bwMode="auto">
          <a:xfrm>
            <a:off x="6072950" y="4624537"/>
            <a:ext cx="2259258" cy="38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 Bk" panose="020B0502020204020303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sand setting bed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104"/>
          <p:cNvSpPr txBox="1">
            <a:spLocks noChangeArrowheads="1"/>
          </p:cNvSpPr>
          <p:nvPr/>
        </p:nvSpPr>
        <p:spPr bwMode="auto">
          <a:xfrm>
            <a:off x="445724" y="5733798"/>
            <a:ext cx="291632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utura Bk" panose="020B0502020204020303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reservoir base course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0" name="Elbow Connector 9"/>
          <p:cNvCxnSpPr/>
          <p:nvPr/>
        </p:nvCxnSpPr>
        <p:spPr>
          <a:xfrm flipV="1">
            <a:off x="4718049" y="3836736"/>
            <a:ext cx="576064" cy="225774"/>
          </a:xfrm>
          <a:prstGeom prst="bentConnector3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0800000" flipV="1">
            <a:off x="5762167" y="4869539"/>
            <a:ext cx="432046" cy="143299"/>
          </a:xfrm>
          <a:prstGeom prst="bentConnector3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H="1">
            <a:off x="2927787" y="5740740"/>
            <a:ext cx="312420" cy="167640"/>
          </a:xfrm>
          <a:prstGeom prst="bentConnector3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013819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399276" cy="792162"/>
          </a:xfrm>
        </p:spPr>
        <p:txBody>
          <a:bodyPr/>
          <a:lstStyle/>
          <a:p>
            <a:r>
              <a:rPr lang="en-US" dirty="0"/>
              <a:t>Issues: Self-Treating/Self-Retaining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57338"/>
            <a:ext cx="4726868" cy="4068762"/>
          </a:xfrm>
        </p:spPr>
        <p:txBody>
          <a:bodyPr/>
          <a:lstStyle/>
          <a:p>
            <a:r>
              <a:rPr lang="en-US" sz="2800" dirty="0"/>
              <a:t>Not always used optimally</a:t>
            </a:r>
          </a:p>
          <a:p>
            <a:r>
              <a:rPr lang="en-US" sz="2800" dirty="0"/>
              <a:t>Confusion over terms</a:t>
            </a:r>
          </a:p>
          <a:p>
            <a:r>
              <a:rPr lang="en-US" sz="2800" dirty="0"/>
              <a:t>Especially important for projects with hydromodification management</a:t>
            </a:r>
          </a:p>
          <a:p>
            <a:r>
              <a:rPr lang="en-US" sz="2800" dirty="0"/>
              <a:t>Using judgment when applying criteria for self-retaining areas</a:t>
            </a:r>
          </a:p>
          <a:p>
            <a:endParaRPr lang="en-US" sz="2800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92" y="1674596"/>
            <a:ext cx="3276364" cy="462304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3906416" y="5301208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827348818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u="sng" dirty="0"/>
              <a:t>Compliance</a:t>
            </a:r>
          </a:p>
          <a:p>
            <a:r>
              <a:rPr lang="en-US" dirty="0"/>
              <a:t>Mandate</a:t>
            </a:r>
          </a:p>
          <a:p>
            <a:r>
              <a:rPr lang="en-US" dirty="0"/>
              <a:t>Client support</a:t>
            </a:r>
          </a:p>
          <a:p>
            <a:r>
              <a:rPr lang="en-US" dirty="0"/>
              <a:t>Acceptance </a:t>
            </a:r>
            <a:br>
              <a:rPr lang="en-US" dirty="0"/>
            </a:br>
            <a:r>
              <a:rPr lang="en-US" dirty="0"/>
              <a:t>of costs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Accountability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u="sng" dirty="0"/>
              <a:t>Project Quality</a:t>
            </a:r>
          </a:p>
          <a:p>
            <a:r>
              <a:rPr lang="en-US" dirty="0"/>
              <a:t>Enthusiasm</a:t>
            </a:r>
          </a:p>
          <a:p>
            <a:r>
              <a:rPr lang="en-US" dirty="0"/>
              <a:t>Interest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Synergies</a:t>
            </a:r>
          </a:p>
          <a:p>
            <a:r>
              <a:rPr lang="en-US" dirty="0"/>
              <a:t>Opportunities</a:t>
            </a:r>
          </a:p>
          <a:p>
            <a:r>
              <a:rPr lang="en-US" dirty="0"/>
              <a:t>Elegance</a:t>
            </a:r>
          </a:p>
          <a:p>
            <a:endParaRPr lang="en-US" dirty="0"/>
          </a:p>
        </p:txBody>
      </p:sp>
      <p:pic>
        <p:nvPicPr>
          <p:cNvPr id="6" name="Picture 3" descr="P:\Riverside WQMP\2012\TRex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260000"/>
                    </a14:imgEffect>
                    <a14:imgEffect>
                      <a14:brightnessContrast bright="44000" contrast="96000"/>
                    </a14:imgEffect>
                  </a14:imgLayer>
                </a14:imgProps>
              </a:ext>
            </a:extLst>
          </a:blip>
          <a:srcRect l="4706" t="9617" r="5882" b="3831"/>
          <a:stretch>
            <a:fillRect/>
          </a:stretch>
        </p:blipFill>
        <p:spPr bwMode="auto">
          <a:xfrm>
            <a:off x="5741430" y="188913"/>
            <a:ext cx="1944216" cy="95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7110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Bioretention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High-visibility, well-trafficked areas</a:t>
            </a:r>
          </a:p>
          <a:p>
            <a:r>
              <a:rPr lang="en-US" dirty="0"/>
              <a:t>In common areas of subdivisions</a:t>
            </a:r>
          </a:p>
          <a:p>
            <a:r>
              <a:rPr lang="en-US" dirty="0"/>
              <a:t>Drainage</a:t>
            </a:r>
          </a:p>
          <a:p>
            <a:pPr lvl="1"/>
            <a:r>
              <a:rPr lang="en-US" dirty="0"/>
              <a:t>Only impervious roofs and pavement</a:t>
            </a:r>
          </a:p>
          <a:p>
            <a:pPr lvl="1"/>
            <a:r>
              <a:rPr lang="en-US" dirty="0"/>
              <a:t>Keep ‘</a:t>
            </a:r>
            <a:r>
              <a:rPr lang="en-US" dirty="0" err="1"/>
              <a:t>em</a:t>
            </a:r>
            <a:r>
              <a:rPr lang="en-US" dirty="0"/>
              <a:t> high; use short drainage runs</a:t>
            </a:r>
          </a:p>
          <a:p>
            <a:r>
              <a:rPr lang="en-US" dirty="0"/>
              <a:t>Integrate with site landscaping</a:t>
            </a:r>
          </a:p>
          <a:p>
            <a:r>
              <a:rPr lang="en-US" dirty="0"/>
              <a:t>Flat and level</a:t>
            </a:r>
          </a:p>
          <a:p>
            <a:r>
              <a:rPr lang="en-US" dirty="0"/>
              <a:t>Adjacent to buildings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6804248" y="5193196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400092" y="5202189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516544232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Special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review feasibility for LID</a:t>
            </a:r>
          </a:p>
          <a:p>
            <a:r>
              <a:rPr lang="en-US" dirty="0"/>
              <a:t>Locations for bioretention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4984"/>
            <a:ext cx="6256807" cy="34168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2358161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Special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Criteria for non-LID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3861048"/>
            <a:ext cx="7734300" cy="31146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096852"/>
            <a:ext cx="3786447" cy="2570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7157680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Bioretention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current design standard</a:t>
            </a:r>
          </a:p>
          <a:p>
            <a:pPr lvl="1"/>
            <a:r>
              <a:rPr lang="en-US" dirty="0"/>
              <a:t>Each layer is flat</a:t>
            </a:r>
          </a:p>
          <a:p>
            <a:pPr lvl="1"/>
            <a:r>
              <a:rPr lang="en-US" dirty="0"/>
              <a:t>Underdrain discharge is at top of gravel layer</a:t>
            </a:r>
          </a:p>
          <a:p>
            <a:pPr lvl="1"/>
            <a:r>
              <a:rPr lang="en-US" dirty="0"/>
              <a:t>Overflow structure is a catch basin </a:t>
            </a:r>
          </a:p>
          <a:p>
            <a:r>
              <a:rPr lang="en-US" dirty="0"/>
              <a:t>Open bottom </a:t>
            </a:r>
            <a:br>
              <a:rPr lang="en-US" dirty="0"/>
            </a:br>
            <a:r>
              <a:rPr lang="en-US" dirty="0"/>
              <a:t>(allow </a:t>
            </a:r>
            <a:br>
              <a:rPr lang="en-US" dirty="0"/>
            </a:br>
            <a:r>
              <a:rPr lang="en-US" dirty="0"/>
              <a:t>infiltration)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7668344" y="188913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308" y="3825044"/>
            <a:ext cx="5256076" cy="27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437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Illustrative cross-section</a:t>
            </a:r>
          </a:p>
        </p:txBody>
      </p:sp>
      <p:pic>
        <p:nvPicPr>
          <p:cNvPr id="3074" name="Picture 2" descr="Bioretention XC Cri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66942" cy="54366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7488324" y="584994"/>
            <a:ext cx="1277653" cy="127765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2082238430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create pits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2133600"/>
            <a:ext cx="4953000" cy="370718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8205528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create pits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3" y="15927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176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better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09876" y="1923873"/>
            <a:ext cx="5816976" cy="4362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3933056"/>
            <a:ext cx="4764021" cy="357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1196751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37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This Happen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are level so they “fill up like a bathtub.”</a:t>
            </a:r>
          </a:p>
        </p:txBody>
      </p:sp>
      <p:pic>
        <p:nvPicPr>
          <p:cNvPr id="6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68976"/>
            <a:ext cx="5596755" cy="419790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06540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Flat, Flat, Flat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34" y="1124744"/>
            <a:ext cx="840354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44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r>
              <a:rPr lang="en-US" dirty="0"/>
              <a:t>Minimize imperviousness</a:t>
            </a:r>
          </a:p>
          <a:p>
            <a:pPr lvl="1"/>
            <a:r>
              <a:rPr lang="en-US" dirty="0"/>
              <a:t>Minimize roofs and paving</a:t>
            </a:r>
          </a:p>
          <a:p>
            <a:pPr lvl="1"/>
            <a:r>
              <a:rPr lang="en-US" dirty="0"/>
              <a:t>Substitute pervious paving where possible</a:t>
            </a:r>
          </a:p>
          <a:p>
            <a:r>
              <a:rPr lang="en-US" dirty="0"/>
              <a:t>Disperse runoff to landscaping</a:t>
            </a:r>
          </a:p>
          <a:p>
            <a:r>
              <a:rPr lang="en-US" dirty="0"/>
              <a:t>Direct runoff </a:t>
            </a:r>
            <a:br>
              <a:rPr lang="en-US" dirty="0"/>
            </a:br>
            <a:r>
              <a:rPr lang="en-US" dirty="0"/>
              <a:t>to bioretention </a:t>
            </a:r>
            <a:br>
              <a:rPr lang="en-US" dirty="0"/>
            </a:br>
            <a:r>
              <a:rPr lang="en-US" dirty="0"/>
              <a:t>facilities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876" y="3789040"/>
            <a:ext cx="580721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18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Flat, Flat, Flat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4645"/>
            <a:ext cx="9144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4377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 and Pavement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6210001" cy="4454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1524000"/>
            <a:ext cx="5886600" cy="44149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1692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Geotechnically</a:t>
            </a:r>
            <a:r>
              <a:rPr lang="en-US" dirty="0"/>
              <a:t> Difficult Sites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9" y="1439634"/>
            <a:ext cx="3795074" cy="2846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39634"/>
            <a:ext cx="4470400" cy="3352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232756"/>
            <a:ext cx="8640960" cy="64807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6887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Green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Municipalities are looking for opportunities to treat street drainage</a:t>
            </a:r>
          </a:p>
          <a:p>
            <a:r>
              <a:rPr lang="en-US" dirty="0"/>
              <a:t>Policies for street frontage improvements</a:t>
            </a:r>
          </a:p>
          <a:p>
            <a:r>
              <a:rPr lang="en-US" dirty="0"/>
              <a:t>Opportunities to offset untreated areas within private development</a:t>
            </a:r>
          </a:p>
          <a:p>
            <a:r>
              <a:rPr lang="en-US" dirty="0"/>
              <a:t>Draining and treating runoff from public ROW on a private site</a:t>
            </a:r>
          </a:p>
          <a:p>
            <a:r>
              <a:rPr lang="en-US" dirty="0"/>
              <a:t>Draining and treating runoff from private site within public ROW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248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Infrastructure in Frontage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855"/>
          <a:stretch/>
        </p:blipFill>
        <p:spPr>
          <a:xfrm>
            <a:off x="3095836" y="1376772"/>
            <a:ext cx="3553684" cy="52427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25507939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and Private Drainage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129" y="2286000"/>
            <a:ext cx="9788257" cy="3849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1873">
            <a:off x="240845" y="431253"/>
            <a:ext cx="7387108" cy="60634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646">
            <a:off x="1173486" y="1818735"/>
            <a:ext cx="6250087" cy="44632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957663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Summary</a:t>
            </a:r>
          </a:p>
        </p:txBody>
      </p:sp>
    </p:spTree>
    <p:extLst>
      <p:ext uri="{BB962C8B-B14F-4D97-AF65-F5344CB8AC3E}">
        <p14:creationId xmlns:p14="http://schemas.microsoft.com/office/powerpoint/2010/main" val="197033419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Bioretention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Filtration and pollutant sequestration</a:t>
            </a:r>
          </a:p>
          <a:p>
            <a:r>
              <a:rPr lang="en-US" sz="3200" dirty="0"/>
              <a:t>Biological processing and renewal</a:t>
            </a:r>
          </a:p>
          <a:p>
            <a:r>
              <a:rPr lang="en-US" sz="3200" dirty="0"/>
              <a:t>No mosquito problems</a:t>
            </a:r>
          </a:p>
          <a:p>
            <a:r>
              <a:rPr lang="en-US" sz="3200" dirty="0"/>
              <a:t>Mimic natural hydrology</a:t>
            </a:r>
          </a:p>
          <a:p>
            <a:r>
              <a:rPr lang="en-US" sz="3200" dirty="0"/>
              <a:t>Attractive landscape amenity</a:t>
            </a:r>
          </a:p>
          <a:p>
            <a:r>
              <a:rPr lang="en-US" sz="3200" dirty="0"/>
              <a:t>Potential use as park or playground</a:t>
            </a:r>
          </a:p>
          <a:p>
            <a:r>
              <a:rPr lang="en-US" sz="3200" dirty="0"/>
              <a:t>Low maintenance</a:t>
            </a:r>
          </a:p>
          <a:p>
            <a:r>
              <a:rPr lang="en-US" sz="3200" dirty="0"/>
              <a:t>Easy to inspect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42848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Bioretention</a:t>
            </a:r>
          </a:p>
        </p:txBody>
      </p:sp>
      <p:pic>
        <p:nvPicPr>
          <p:cNvPr id="7" name="Picture 2" descr="P:\CCCWP\IMP Pictures\2011-05-21\IMG_3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22334"/>
            <a:ext cx="6254087" cy="4690942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15" y="1389677"/>
            <a:ext cx="6195462" cy="4646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98" y="1570673"/>
            <a:ext cx="6111816" cy="458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25" y="1806370"/>
            <a:ext cx="6184675" cy="4638506"/>
          </a:xfrm>
          <a:prstGeom prst="rect">
            <a:avLst/>
          </a:prstGeom>
        </p:spPr>
      </p:pic>
      <p:pic>
        <p:nvPicPr>
          <p:cNvPr id="5" name="Picture 2" descr="P:\CCCWP\IMP Pictures\2011-05-21\IMG_34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965" y="1972722"/>
            <a:ext cx="6172200" cy="4629523"/>
          </a:xfrm>
          <a:prstGeom prst="rect">
            <a:avLst/>
          </a:prstGeom>
          <a:noFill/>
        </p:spPr>
      </p:pic>
      <p:pic>
        <p:nvPicPr>
          <p:cNvPr id="6" name="Picture 2" descr="P:\CCCWP\IMP Pictures\2011-05-21\IMG_35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554" y="2195609"/>
            <a:ext cx="6248400" cy="468667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25" y="2477005"/>
            <a:ext cx="5871677" cy="4348127"/>
          </a:xfrm>
          <a:prstGeom prst="rect">
            <a:avLst/>
          </a:prstGeom>
        </p:spPr>
      </p:pic>
      <p:pic>
        <p:nvPicPr>
          <p:cNvPr id="11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2456" y="2715501"/>
            <a:ext cx="5596755" cy="419790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P:\CCCWP\IMP Pictures\2011-05-21\IMG_337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22916" y="2815200"/>
            <a:ext cx="5892326" cy="44196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32" y="2781212"/>
            <a:ext cx="5868670" cy="44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76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Bioretention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954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800754"/>
            <a:ext cx="5105400" cy="3829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P:\CCCWP\IMP Pictures\2011-05-21\IMG_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40" y="1143000"/>
            <a:ext cx="6705601" cy="502960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611759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B3CCE6"/>
      </a:dk1>
      <a:lt1>
        <a:srgbClr val="FFFFFF"/>
      </a:lt1>
      <a:dk2>
        <a:srgbClr val="6698CC"/>
      </a:dk2>
      <a:lt2>
        <a:srgbClr val="FFFFFF"/>
      </a:lt2>
      <a:accent1>
        <a:srgbClr val="336599"/>
      </a:accent1>
      <a:accent2>
        <a:srgbClr val="2E4C6B"/>
      </a:accent2>
      <a:accent3>
        <a:srgbClr val="B8CAE2"/>
      </a:accent3>
      <a:accent4>
        <a:srgbClr val="DADADA"/>
      </a:accent4>
      <a:accent5>
        <a:srgbClr val="ADB8CA"/>
      </a:accent5>
      <a:accent6>
        <a:srgbClr val="294460"/>
      </a:accent6>
      <a:hlink>
        <a:srgbClr val="0B54A3"/>
      </a:hlink>
      <a:folHlink>
        <a:srgbClr val="0B73E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5A58"/>
        </a:dk1>
        <a:lt1>
          <a:srgbClr val="FFFFFF"/>
        </a:lt1>
        <a:dk2>
          <a:srgbClr val="008080"/>
        </a:dk2>
        <a:lt2>
          <a:srgbClr val="FFFFFF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DBA6"/>
        </a:lt1>
        <a:dk2>
          <a:srgbClr val="000000"/>
        </a:dk2>
        <a:lt2>
          <a:srgbClr val="CC7A00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1149</Words>
  <Application>Microsoft Macintosh PowerPoint</Application>
  <PresentationFormat>On-screen Show (4:3)</PresentationFormat>
  <Paragraphs>396</Paragraphs>
  <Slides>66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Garamond</vt:lpstr>
      <vt:lpstr>Bookman Old Style</vt:lpstr>
      <vt:lpstr>Times New Roman</vt:lpstr>
      <vt:lpstr>Symbol</vt:lpstr>
      <vt:lpstr>Futura Bk</vt:lpstr>
      <vt:lpstr>Wingdings</vt:lpstr>
      <vt:lpstr>Arial</vt:lpstr>
      <vt:lpstr>Wingdings 2</vt:lpstr>
      <vt:lpstr>Default Design</vt:lpstr>
      <vt:lpstr>Planning, Design, and Construction  of Low Impact Development  Features and Facilities</vt:lpstr>
      <vt:lpstr>C.3 Basics</vt:lpstr>
      <vt:lpstr>C.3 and LID Basics</vt:lpstr>
      <vt:lpstr>Mandate </vt:lpstr>
      <vt:lpstr>Objectives</vt:lpstr>
      <vt:lpstr>Methods</vt:lpstr>
      <vt:lpstr>Methods – Bioretention</vt:lpstr>
      <vt:lpstr>Methods – Bioretention</vt:lpstr>
      <vt:lpstr>Methods – Bioretention</vt:lpstr>
      <vt:lpstr>Methods – Bioretention</vt:lpstr>
      <vt:lpstr>Methods – Bioretention</vt:lpstr>
      <vt:lpstr>Compliance Process</vt:lpstr>
      <vt:lpstr>Compliance – Drainage Design</vt:lpstr>
      <vt:lpstr>Documenting LID Site Design</vt:lpstr>
      <vt:lpstr>LID Site Design Principles</vt:lpstr>
      <vt:lpstr>LID Site Design Principles</vt:lpstr>
      <vt:lpstr>Drainage Management Areas</vt:lpstr>
      <vt:lpstr>Drainage Management Areas</vt:lpstr>
      <vt:lpstr>Drainage Management Areas</vt:lpstr>
      <vt:lpstr>Drainage Management Areas</vt:lpstr>
      <vt:lpstr>Drainage Management Areas</vt:lpstr>
      <vt:lpstr>Options – Pervious DMAs</vt:lpstr>
      <vt:lpstr>DMA 8</vt:lpstr>
      <vt:lpstr>Self treating and self-retaining</vt:lpstr>
      <vt:lpstr>2. Tabulate DMAs</vt:lpstr>
      <vt:lpstr>3. Select and Lay Out Facilities</vt:lpstr>
      <vt:lpstr>Tools and Assistance</vt:lpstr>
      <vt:lpstr>C.3 and LID Basics</vt:lpstr>
      <vt:lpstr>Provision C.3 Changes</vt:lpstr>
      <vt:lpstr>Changes to Provision C.3</vt:lpstr>
      <vt:lpstr>Changes to Provision C.3</vt:lpstr>
      <vt:lpstr>Changes to Provision C.3</vt:lpstr>
      <vt:lpstr>Guidebook Updates</vt:lpstr>
      <vt:lpstr>Guidebook Updates</vt:lpstr>
      <vt:lpstr>Guidebook Updates – Chapter 1</vt:lpstr>
      <vt:lpstr>Guidebook Updates – Chapter 2</vt:lpstr>
      <vt:lpstr>Chapter 2 - Project Data Form</vt:lpstr>
      <vt:lpstr>Guidebook Updates – Chapter 3</vt:lpstr>
      <vt:lpstr>Guidebook Updates – Chapter 4</vt:lpstr>
      <vt:lpstr>Hot Topics</vt:lpstr>
      <vt:lpstr>Hot Topics</vt:lpstr>
      <vt:lpstr>Issues: C.3 &amp; Project Entitlements</vt:lpstr>
      <vt:lpstr>Integrating Bioretention into Layout</vt:lpstr>
      <vt:lpstr>Accessibility</vt:lpstr>
      <vt:lpstr>Townhomes and Higher Density</vt:lpstr>
      <vt:lpstr>Issues: Pervious Pavements</vt:lpstr>
      <vt:lpstr>Issues: Pervious Pavements</vt:lpstr>
      <vt:lpstr>Issues: Pervious Pavements</vt:lpstr>
      <vt:lpstr>Issues: Self-Treating/Self-Retaining</vt:lpstr>
      <vt:lpstr>Issues: Bioretention Placement</vt:lpstr>
      <vt:lpstr>Issues: Special Projects</vt:lpstr>
      <vt:lpstr>Issues: Special Projects</vt:lpstr>
      <vt:lpstr>Issues: Bioretention Design</vt:lpstr>
      <vt:lpstr>Illustrative cross-section</vt:lpstr>
      <vt:lpstr>Don’t create pits</vt:lpstr>
      <vt:lpstr>Don’t create pits</vt:lpstr>
      <vt:lpstr>That’s better</vt:lpstr>
      <vt:lpstr>Make This Happen</vt:lpstr>
      <vt:lpstr>Flat, Flat, Flat</vt:lpstr>
      <vt:lpstr>Flat, Flat, Flat</vt:lpstr>
      <vt:lpstr>Foundations and Pavement</vt:lpstr>
      <vt:lpstr>Geotechnically Difficult Sites</vt:lpstr>
      <vt:lpstr>Issues: Green Infrastructure</vt:lpstr>
      <vt:lpstr>Green Infrastructure in Frontage</vt:lpstr>
      <vt:lpstr>Public and Private Drainage</vt:lpstr>
      <vt:lpstr>Workshop Summary</vt:lpstr>
    </vt:vector>
  </TitlesOfParts>
  <Company>Presentation Magazine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Presentation Magazine</dc:creator>
  <cp:lastModifiedBy>Dan Cloak</cp:lastModifiedBy>
  <cp:revision>114</cp:revision>
  <dcterms:created xsi:type="dcterms:W3CDTF">2005-03-15T10:04:38Z</dcterms:created>
  <dcterms:modified xsi:type="dcterms:W3CDTF">2016-06-07T06:09:05Z</dcterms:modified>
</cp:coreProperties>
</file>