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256" r:id="rId2"/>
    <p:sldId id="258" r:id="rId3"/>
    <p:sldId id="268" r:id="rId4"/>
    <p:sldId id="286" r:id="rId5"/>
    <p:sldId id="260" r:id="rId6"/>
    <p:sldId id="280" r:id="rId7"/>
    <p:sldId id="259" r:id="rId8"/>
    <p:sldId id="270" r:id="rId9"/>
    <p:sldId id="271" r:id="rId10"/>
    <p:sldId id="261" r:id="rId11"/>
    <p:sldId id="269" r:id="rId12"/>
    <p:sldId id="272" r:id="rId13"/>
    <p:sldId id="262" r:id="rId14"/>
    <p:sldId id="283" r:id="rId15"/>
    <p:sldId id="273" r:id="rId16"/>
    <p:sldId id="284" r:id="rId17"/>
    <p:sldId id="257" r:id="rId18"/>
    <p:sldId id="263" r:id="rId19"/>
    <p:sldId id="264" r:id="rId20"/>
    <p:sldId id="281" r:id="rId21"/>
    <p:sldId id="266" r:id="rId22"/>
    <p:sldId id="265" r:id="rId23"/>
    <p:sldId id="282" r:id="rId24"/>
    <p:sldId id="267" r:id="rId25"/>
    <p:sldId id="274" r:id="rId26"/>
    <p:sldId id="275" r:id="rId27"/>
    <p:sldId id="278" r:id="rId28"/>
    <p:sldId id="276" r:id="rId29"/>
    <p:sldId id="277" r:id="rId30"/>
    <p:sldId id="279" r:id="rId31"/>
    <p:sldId id="287" r:id="rId32"/>
    <p:sldId id="288" r:id="rId33"/>
    <p:sldId id="289" r:id="rId34"/>
    <p:sldId id="290" r:id="rId35"/>
    <p:sldId id="292" r:id="rId36"/>
    <p:sldId id="293" r:id="rId37"/>
    <p:sldId id="28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10A0D7-AF80-43CB-81A3-E488524521F6}" type="datetimeFigureOut">
              <a:rPr lang="en-US" smtClean="0"/>
              <a:t>6/30/2011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23401-130D-4FFF-B775-F5A33695678B}" type="slidenum">
              <a:rPr lang="en-US" smtClean="0"/>
              <a:t>‹#›</a:t>
            </a:fld>
            <a:endParaRPr lang="en-US" dirty="0"/>
          </a:p>
        </p:txBody>
      </p:sp>
    </p:spTree>
    <p:extLst>
      <p:ext uri="{BB962C8B-B14F-4D97-AF65-F5344CB8AC3E}">
        <p14:creationId xmlns:p14="http://schemas.microsoft.com/office/powerpoint/2010/main" val="371087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 is</a:t>
            </a:r>
            <a:r>
              <a:rPr lang="en-US" baseline="0" dirty="0" smtClean="0"/>
              <a:t> their responsibility. The black is the Program’s.</a:t>
            </a:r>
            <a:endParaRPr lang="en-US" dirty="0"/>
          </a:p>
        </p:txBody>
      </p:sp>
      <p:sp>
        <p:nvSpPr>
          <p:cNvPr id="4" name="Slide Number Placeholder 3"/>
          <p:cNvSpPr>
            <a:spLocks noGrp="1"/>
          </p:cNvSpPr>
          <p:nvPr>
            <p:ph type="sldNum" sz="quarter" idx="10"/>
          </p:nvPr>
        </p:nvSpPr>
        <p:spPr/>
        <p:txBody>
          <a:bodyPr/>
          <a:lstStyle/>
          <a:p>
            <a:fld id="{E9823401-130D-4FFF-B775-F5A33695678B}" type="slidenum">
              <a:rPr lang="en-US" smtClean="0"/>
              <a:t>7</a:t>
            </a:fld>
            <a:endParaRPr lang="en-US" dirty="0"/>
          </a:p>
        </p:txBody>
      </p:sp>
    </p:spTree>
    <p:extLst>
      <p:ext uri="{BB962C8B-B14F-4D97-AF65-F5344CB8AC3E}">
        <p14:creationId xmlns:p14="http://schemas.microsoft.com/office/powerpoint/2010/main" val="267622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familiar with your policy and make it your bible.</a:t>
            </a:r>
            <a:endParaRPr lang="en-US" dirty="0"/>
          </a:p>
        </p:txBody>
      </p:sp>
      <p:sp>
        <p:nvSpPr>
          <p:cNvPr id="4" name="Slide Number Placeholder 3"/>
          <p:cNvSpPr>
            <a:spLocks noGrp="1"/>
          </p:cNvSpPr>
          <p:nvPr>
            <p:ph type="sldNum" sz="quarter" idx="10"/>
          </p:nvPr>
        </p:nvSpPr>
        <p:spPr/>
        <p:txBody>
          <a:bodyPr/>
          <a:lstStyle/>
          <a:p>
            <a:fld id="{E9823401-130D-4FFF-B775-F5A33695678B}" type="slidenum">
              <a:rPr lang="en-US" smtClean="0"/>
              <a:t>8</a:t>
            </a:fld>
            <a:endParaRPr lang="en-US" dirty="0"/>
          </a:p>
        </p:txBody>
      </p:sp>
    </p:spTree>
    <p:extLst>
      <p:ext uri="{BB962C8B-B14F-4D97-AF65-F5344CB8AC3E}">
        <p14:creationId xmlns:p14="http://schemas.microsoft.com/office/powerpoint/2010/main" val="3904148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IPM goals, procedures, plans and actions for managing pests.</a:t>
            </a:r>
          </a:p>
          <a:p>
            <a:endParaRPr lang="en-US" dirty="0"/>
          </a:p>
        </p:txBody>
      </p:sp>
      <p:sp>
        <p:nvSpPr>
          <p:cNvPr id="4" name="Slide Number Placeholder 3"/>
          <p:cNvSpPr>
            <a:spLocks noGrp="1"/>
          </p:cNvSpPr>
          <p:nvPr>
            <p:ph type="sldNum" sz="quarter" idx="10"/>
          </p:nvPr>
        </p:nvSpPr>
        <p:spPr/>
        <p:txBody>
          <a:bodyPr/>
          <a:lstStyle/>
          <a:p>
            <a:fld id="{E9823401-130D-4FFF-B775-F5A33695678B}" type="slidenum">
              <a:rPr lang="en-US" smtClean="0"/>
              <a:t>9</a:t>
            </a:fld>
            <a:endParaRPr lang="en-US" dirty="0"/>
          </a:p>
        </p:txBody>
      </p:sp>
    </p:spTree>
    <p:extLst>
      <p:ext uri="{BB962C8B-B14F-4D97-AF65-F5344CB8AC3E}">
        <p14:creationId xmlns:p14="http://schemas.microsoft.com/office/powerpoint/2010/main" val="31342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Picked</a:t>
            </a:r>
            <a:r>
              <a:rPr lang="en-US" baseline="0" dirty="0" smtClean="0"/>
              <a:t> this one because it is a common problem inside and outside and people will spray on the perimeter to get rid of it.</a:t>
            </a:r>
            <a:endParaRPr lang="en-US" dirty="0"/>
          </a:p>
        </p:txBody>
      </p:sp>
      <p:sp>
        <p:nvSpPr>
          <p:cNvPr id="4" name="Slide Number Placeholder 3"/>
          <p:cNvSpPr>
            <a:spLocks noGrp="1"/>
          </p:cNvSpPr>
          <p:nvPr>
            <p:ph type="sldNum" sz="quarter" idx="10"/>
          </p:nvPr>
        </p:nvSpPr>
        <p:spPr/>
        <p:txBody>
          <a:bodyPr/>
          <a:lstStyle/>
          <a:p>
            <a:fld id="{E9823401-130D-4FFF-B775-F5A33695678B}" type="slidenum">
              <a:rPr lang="en-US" smtClean="0"/>
              <a:t>24</a:t>
            </a:fld>
            <a:endParaRPr lang="en-US" dirty="0"/>
          </a:p>
        </p:txBody>
      </p:sp>
    </p:spTree>
    <p:extLst>
      <p:ext uri="{BB962C8B-B14F-4D97-AF65-F5344CB8AC3E}">
        <p14:creationId xmlns:p14="http://schemas.microsoft.com/office/powerpoint/2010/main" val="761293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Picked</a:t>
            </a:r>
            <a:r>
              <a:rPr lang="en-US" baseline="0" dirty="0" smtClean="0"/>
              <a:t> this one because it is a common problem inside and outside and people will spray on the perimeter to get rid of it.</a:t>
            </a:r>
            <a:endParaRPr lang="en-US" dirty="0"/>
          </a:p>
        </p:txBody>
      </p:sp>
      <p:sp>
        <p:nvSpPr>
          <p:cNvPr id="4" name="Slide Number Placeholder 3"/>
          <p:cNvSpPr>
            <a:spLocks noGrp="1"/>
          </p:cNvSpPr>
          <p:nvPr>
            <p:ph type="sldNum" sz="quarter" idx="10"/>
          </p:nvPr>
        </p:nvSpPr>
        <p:spPr/>
        <p:txBody>
          <a:bodyPr/>
          <a:lstStyle/>
          <a:p>
            <a:fld id="{E9823401-130D-4FFF-B775-F5A33695678B}" type="slidenum">
              <a:rPr lang="en-US" smtClean="0"/>
              <a:t>31</a:t>
            </a:fld>
            <a:endParaRPr lang="en-US" dirty="0"/>
          </a:p>
        </p:txBody>
      </p:sp>
    </p:spTree>
    <p:extLst>
      <p:ext uri="{BB962C8B-B14F-4D97-AF65-F5344CB8AC3E}">
        <p14:creationId xmlns:p14="http://schemas.microsoft.com/office/powerpoint/2010/main" val="761293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354213-3D41-4E15-83D0-F32133E95CC4}" type="datetimeFigureOut">
              <a:rPr lang="en-US" smtClean="0"/>
              <a:t>6/30/2011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7F999-1E32-4CD9-B7F8-06E75451F8E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54213-3D41-4E15-83D0-F32133E95CC4}" type="datetimeFigureOut">
              <a:rPr lang="en-US" smtClean="0"/>
              <a:t>6/30/2011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7F999-1E32-4CD9-B7F8-06E75451F8E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54213-3D41-4E15-83D0-F32133E95CC4}" type="datetimeFigureOut">
              <a:rPr lang="en-US" smtClean="0"/>
              <a:t>6/30/2011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7F999-1E32-4CD9-B7F8-06E75451F8E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54213-3D41-4E15-83D0-F32133E95CC4}" type="datetimeFigureOut">
              <a:rPr lang="en-US" smtClean="0"/>
              <a:t>6/30/2011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7F999-1E32-4CD9-B7F8-06E75451F8E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354213-3D41-4E15-83D0-F32133E95CC4}" type="datetimeFigureOut">
              <a:rPr lang="en-US" smtClean="0"/>
              <a:t>6/30/2011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7F999-1E32-4CD9-B7F8-06E75451F8E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354213-3D41-4E15-83D0-F32133E95CC4}" type="datetimeFigureOut">
              <a:rPr lang="en-US" smtClean="0"/>
              <a:t>6/30/2011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7F999-1E32-4CD9-B7F8-06E75451F8E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354213-3D41-4E15-83D0-F32133E95CC4}" type="datetimeFigureOut">
              <a:rPr lang="en-US" smtClean="0"/>
              <a:t>6/30/2011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47F999-1E32-4CD9-B7F8-06E75451F8E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354213-3D41-4E15-83D0-F32133E95CC4}" type="datetimeFigureOut">
              <a:rPr lang="en-US" smtClean="0"/>
              <a:t>6/30/2011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47F999-1E32-4CD9-B7F8-06E75451F8E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54213-3D41-4E15-83D0-F32133E95CC4}" type="datetimeFigureOut">
              <a:rPr lang="en-US" smtClean="0"/>
              <a:t>6/30/2011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47F999-1E32-4CD9-B7F8-06E75451F8E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54213-3D41-4E15-83D0-F32133E95CC4}" type="datetimeFigureOut">
              <a:rPr lang="en-US" smtClean="0"/>
              <a:t>6/30/2011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7F999-1E32-4CD9-B7F8-06E75451F8E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54213-3D41-4E15-83D0-F32133E95CC4}" type="datetimeFigureOut">
              <a:rPr lang="en-US" smtClean="0"/>
              <a:t>6/30/2011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7F999-1E32-4CD9-B7F8-06E75451F8E0}" type="slidenum">
              <a:rPr lang="en-US" smtClean="0"/>
              <a:t>‹#›</a:t>
            </a:fld>
            <a:endParaRPr lang="en-US" dirty="0"/>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4354213-3D41-4E15-83D0-F32133E95CC4}" type="datetimeFigureOut">
              <a:rPr lang="en-US" smtClean="0"/>
              <a:t>6/30/2011</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9047F999-1E32-4CD9-B7F8-06E75451F8E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ipm.ucdavis.edu/WATER/U/IMAGES/WQ/appfates2.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gif"/><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5584825"/>
            <a:ext cx="7117180" cy="861420"/>
          </a:xfrm>
        </p:spPr>
        <p:txBody>
          <a:bodyPr/>
          <a:lstStyle/>
          <a:p>
            <a:r>
              <a:rPr lang="en-US" dirty="0" smtClean="0"/>
              <a:t>Contra Costa Clean Water Program</a:t>
            </a:r>
          </a:p>
          <a:p>
            <a:r>
              <a:rPr lang="en-US" dirty="0" smtClean="0"/>
              <a:t>June 30, 2011</a:t>
            </a:r>
            <a:endParaRPr lang="en-US" dirty="0"/>
          </a:p>
        </p:txBody>
      </p:sp>
      <p:sp>
        <p:nvSpPr>
          <p:cNvPr id="4" name="Title 1"/>
          <p:cNvSpPr txBox="1">
            <a:spLocks/>
          </p:cNvSpPr>
          <p:nvPr/>
        </p:nvSpPr>
        <p:spPr>
          <a:xfrm>
            <a:off x="990600" y="4114800"/>
            <a:ext cx="7117180" cy="1470025"/>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Structural IPM Tailgate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90" y="533400"/>
            <a:ext cx="2286000" cy="73152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457200"/>
            <a:ext cx="4632910" cy="4154304"/>
          </a:xfrm>
          <a:prstGeom prst="rect">
            <a:avLst/>
          </a:prstGeom>
        </p:spPr>
      </p:pic>
    </p:spTree>
    <p:extLst>
      <p:ext uri="{BB962C8B-B14F-4D97-AF65-F5344CB8AC3E}">
        <p14:creationId xmlns:p14="http://schemas.microsoft.com/office/powerpoint/2010/main" val="701827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IPM P</a:t>
            </a:r>
            <a:r>
              <a:rPr lang="en-US" dirty="0" smtClean="0"/>
              <a:t>hilosophy</a:t>
            </a:r>
            <a:endParaRPr lang="en-US" dirty="0"/>
          </a:p>
        </p:txBody>
      </p:sp>
      <p:sp>
        <p:nvSpPr>
          <p:cNvPr id="3" name="Content Placeholder 2"/>
          <p:cNvSpPr>
            <a:spLocks noGrp="1"/>
          </p:cNvSpPr>
          <p:nvPr>
            <p:ph idx="1"/>
          </p:nvPr>
        </p:nvSpPr>
        <p:spPr/>
        <p:txBody>
          <a:bodyPr/>
          <a:lstStyle/>
          <a:p>
            <a:r>
              <a:rPr lang="en-US" dirty="0"/>
              <a:t>IPM is not a single pest control method but, rather, a series of pest management evaluations, decisions and controls using a tiered </a:t>
            </a:r>
            <a:r>
              <a:rPr lang="en-US" dirty="0" smtClean="0"/>
              <a:t>approach (using the least toxic pest control method first then using different methods as needed).</a:t>
            </a:r>
            <a:endParaRPr lang="en-US" dirty="0"/>
          </a:p>
          <a:p>
            <a:r>
              <a:rPr lang="en-US" dirty="0" smtClean="0"/>
              <a:t>Methods to manage pests in an IPM </a:t>
            </a:r>
            <a:r>
              <a:rPr lang="en-US" dirty="0"/>
              <a:t>program must have the lowest toxicity to people, animals, and </a:t>
            </a:r>
            <a:r>
              <a:rPr lang="en-US" dirty="0" smtClean="0"/>
              <a:t>plants.</a:t>
            </a:r>
          </a:p>
          <a:p>
            <a:r>
              <a:rPr lang="en-US" dirty="0" smtClean="0"/>
              <a:t>IPM programs use </a:t>
            </a:r>
            <a:r>
              <a:rPr lang="en-US" dirty="0"/>
              <a:t>current, comprehensive information on the life cycles of pests and their interaction with the environment</a:t>
            </a:r>
            <a:r>
              <a:rPr lang="en-US" dirty="0" smtClean="0"/>
              <a:t>.</a:t>
            </a:r>
          </a:p>
          <a:p>
            <a:r>
              <a:rPr lang="en-US" b="1" u="sng" dirty="0" smtClean="0"/>
              <a:t>NO one method is going to work for every pest situation</a:t>
            </a:r>
            <a:endParaRPr lang="en-US" b="1" u="sng" dirty="0"/>
          </a:p>
        </p:txBody>
      </p:sp>
    </p:spTree>
    <p:extLst>
      <p:ext uri="{BB962C8B-B14F-4D97-AF65-F5344CB8AC3E}">
        <p14:creationId xmlns:p14="http://schemas.microsoft.com/office/powerpoint/2010/main" val="3056858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125113" cy="924475"/>
          </a:xfrm>
        </p:spPr>
        <p:txBody>
          <a:bodyPr/>
          <a:lstStyle/>
          <a:p>
            <a:r>
              <a:rPr lang="en-US" dirty="0" smtClean="0"/>
              <a:t>IPM Tiered Approach </a:t>
            </a:r>
            <a:endParaRPr lang="en-US" dirty="0"/>
          </a:p>
        </p:txBody>
      </p:sp>
      <p:sp>
        <p:nvSpPr>
          <p:cNvPr id="3" name="Content Placeholder 2"/>
          <p:cNvSpPr>
            <a:spLocks noGrp="1"/>
          </p:cNvSpPr>
          <p:nvPr>
            <p:ph idx="1"/>
          </p:nvPr>
        </p:nvSpPr>
        <p:spPr>
          <a:xfrm>
            <a:off x="609600" y="1295400"/>
            <a:ext cx="7848599" cy="5029199"/>
          </a:xfrm>
        </p:spPr>
        <p:txBody>
          <a:bodyPr>
            <a:noAutofit/>
          </a:bodyPr>
          <a:lstStyle/>
          <a:p>
            <a:pPr marL="0" indent="0">
              <a:buNone/>
            </a:pPr>
            <a:r>
              <a:rPr lang="en-US" sz="1150" b="1" u="sng" dirty="0" smtClean="0"/>
              <a:t>Use a step method:</a:t>
            </a:r>
          </a:p>
          <a:p>
            <a:pPr>
              <a:buFont typeface="+mj-lt"/>
              <a:buAutoNum type="arabicPeriod"/>
            </a:pPr>
            <a:r>
              <a:rPr lang="en-US" sz="1150" b="1" dirty="0" smtClean="0"/>
              <a:t>Set </a:t>
            </a:r>
            <a:r>
              <a:rPr lang="en-US" sz="1150" b="1" dirty="0"/>
              <a:t>Action </a:t>
            </a:r>
            <a:r>
              <a:rPr lang="en-US" sz="1150" b="1" dirty="0" smtClean="0"/>
              <a:t>Thresholds</a:t>
            </a:r>
            <a:endParaRPr lang="en-US" sz="1150" b="1" dirty="0"/>
          </a:p>
          <a:p>
            <a:pPr marL="0" indent="0">
              <a:buNone/>
            </a:pPr>
            <a:r>
              <a:rPr lang="en-US" sz="1150" b="1" dirty="0" smtClean="0"/>
              <a:t>	Before taking any pest control action, set an action threshold, a point at which pest 	populations or environmental conditions indicate that pest control action must be 	taken. Sighting a single pest does not always mean control is needed. The level at 	which pests will either become an annoyance, problem, or economic threat is 	critical to 	guide future pest control decisions.</a:t>
            </a:r>
          </a:p>
          <a:p>
            <a:pPr>
              <a:buFont typeface="+mj-lt"/>
              <a:buAutoNum type="arabicPeriod" startAt="2"/>
            </a:pPr>
            <a:r>
              <a:rPr lang="en-US" sz="1150" b="1" dirty="0" smtClean="0"/>
              <a:t>Monitor and Identify Pests</a:t>
            </a:r>
          </a:p>
          <a:p>
            <a:pPr marL="457200" lvl="1" indent="0">
              <a:buNone/>
            </a:pPr>
            <a:r>
              <a:rPr lang="en-US" sz="1150" b="1" dirty="0" smtClean="0"/>
              <a:t>Not </a:t>
            </a:r>
            <a:r>
              <a:rPr lang="en-US" sz="1150" b="1" dirty="0"/>
              <a:t>all insects, weeds, and other living organisms require control. Many organisms are innocuous, and some are even beneficial. IPM programs work to monitor pests and identify them accurately, so that appropriate control decisions can be made in conjunction with action thresholds. This monitoring and identification removes the possibility that pesticides will be used when they are not really needed or that the wrong kind of pesticide will be used.</a:t>
            </a:r>
          </a:p>
          <a:p>
            <a:pPr>
              <a:buFont typeface="+mj-lt"/>
              <a:buAutoNum type="arabicPeriod" startAt="2"/>
            </a:pPr>
            <a:r>
              <a:rPr lang="en-US" sz="1150" b="1" dirty="0" smtClean="0"/>
              <a:t>Prevention</a:t>
            </a:r>
          </a:p>
          <a:p>
            <a:pPr marL="0" indent="0">
              <a:buNone/>
            </a:pPr>
            <a:r>
              <a:rPr lang="en-US" sz="1150" b="1" dirty="0"/>
              <a:t>	</a:t>
            </a:r>
            <a:r>
              <a:rPr lang="en-US" sz="1150" b="1" dirty="0" smtClean="0"/>
              <a:t>The </a:t>
            </a:r>
            <a:r>
              <a:rPr lang="en-US" sz="1150" b="1" dirty="0"/>
              <a:t>first line of pest </a:t>
            </a:r>
            <a:r>
              <a:rPr lang="en-US" sz="1150" b="1" dirty="0" smtClean="0"/>
              <a:t>control is prevention by managing </a:t>
            </a:r>
            <a:r>
              <a:rPr lang="en-US" sz="1150" b="1" dirty="0"/>
              <a:t>the exterior or </a:t>
            </a:r>
            <a:r>
              <a:rPr lang="en-US" sz="1150" b="1" dirty="0" smtClean="0"/>
              <a:t>indoor </a:t>
            </a:r>
            <a:r>
              <a:rPr lang="en-US" sz="1150" b="1" dirty="0"/>
              <a:t>space </a:t>
            </a:r>
            <a:r>
              <a:rPr lang="en-US" sz="1150" b="1" dirty="0" smtClean="0"/>
              <a:t>	to </a:t>
            </a:r>
            <a:r>
              <a:rPr lang="en-US" sz="1150" b="1" dirty="0"/>
              <a:t>prevent pests </a:t>
            </a:r>
            <a:r>
              <a:rPr lang="en-US" sz="1150" b="1" dirty="0" smtClean="0"/>
              <a:t>from </a:t>
            </a:r>
            <a:r>
              <a:rPr lang="en-US" sz="1150" b="1" dirty="0"/>
              <a:t>becoming a threat. These </a:t>
            </a:r>
            <a:r>
              <a:rPr lang="en-US" sz="1150" b="1" dirty="0" smtClean="0"/>
              <a:t>control methods </a:t>
            </a:r>
            <a:r>
              <a:rPr lang="en-US" sz="1150" b="1" dirty="0"/>
              <a:t>can be very </a:t>
            </a:r>
            <a:r>
              <a:rPr lang="en-US" sz="1150" b="1" dirty="0" smtClean="0"/>
              <a:t>effective 	and </a:t>
            </a:r>
            <a:r>
              <a:rPr lang="en-US" sz="1150" b="1" dirty="0"/>
              <a:t>cost-efficient and present </a:t>
            </a:r>
            <a:r>
              <a:rPr lang="en-US" sz="1150" b="1" dirty="0" smtClean="0"/>
              <a:t>little </a:t>
            </a:r>
            <a:r>
              <a:rPr lang="en-US" sz="1150" b="1" dirty="0"/>
              <a:t>to no </a:t>
            </a:r>
            <a:r>
              <a:rPr lang="en-US" sz="1150" b="1" dirty="0" smtClean="0"/>
              <a:t>risk </a:t>
            </a:r>
            <a:r>
              <a:rPr lang="en-US" sz="1150" b="1" dirty="0"/>
              <a:t>to </a:t>
            </a:r>
            <a:r>
              <a:rPr lang="en-US" sz="1150" b="1" dirty="0" smtClean="0"/>
              <a:t>people </a:t>
            </a:r>
            <a:r>
              <a:rPr lang="en-US" sz="1150" b="1" dirty="0"/>
              <a:t>or the </a:t>
            </a:r>
            <a:r>
              <a:rPr lang="en-US" sz="1150" b="1" dirty="0" smtClean="0"/>
              <a:t>environment</a:t>
            </a:r>
            <a:r>
              <a:rPr lang="en-US" sz="1150" b="1" dirty="0"/>
              <a:t>. </a:t>
            </a:r>
            <a:endParaRPr lang="en-US" sz="1150" b="1" dirty="0" smtClean="0"/>
          </a:p>
          <a:p>
            <a:pPr>
              <a:buFont typeface="+mj-lt"/>
              <a:buAutoNum type="arabicPeriod" startAt="2"/>
            </a:pPr>
            <a:r>
              <a:rPr lang="en-US" sz="1150" b="1" dirty="0" smtClean="0"/>
              <a:t>Control</a:t>
            </a:r>
            <a:endParaRPr lang="en-US" sz="1150" b="1" dirty="0"/>
          </a:p>
          <a:p>
            <a:pPr marL="0" indent="0">
              <a:buNone/>
            </a:pPr>
            <a:r>
              <a:rPr lang="en-US" sz="1150" b="1" dirty="0" smtClean="0"/>
              <a:t>	Once </a:t>
            </a:r>
            <a:r>
              <a:rPr lang="en-US" sz="1150" b="1" dirty="0"/>
              <a:t>monitoring, </a:t>
            </a:r>
            <a:r>
              <a:rPr lang="en-US" sz="1150" b="1" dirty="0" smtClean="0"/>
              <a:t>identification, and </a:t>
            </a:r>
            <a:r>
              <a:rPr lang="en-US" sz="1150" b="1" dirty="0"/>
              <a:t>action thresholds indicate that pest control is </a:t>
            </a:r>
            <a:r>
              <a:rPr lang="en-US" sz="1150" b="1" dirty="0" smtClean="0"/>
              <a:t>	required</a:t>
            </a:r>
            <a:r>
              <a:rPr lang="en-US" sz="1150" b="1" dirty="0"/>
              <a:t>, and </a:t>
            </a:r>
            <a:r>
              <a:rPr lang="en-US" sz="1150" b="1" dirty="0" smtClean="0"/>
              <a:t>preventive </a:t>
            </a:r>
            <a:r>
              <a:rPr lang="en-US" sz="1150" b="1" dirty="0"/>
              <a:t>methods are no longer effective or available, </a:t>
            </a:r>
            <a:r>
              <a:rPr lang="en-US" sz="1150" b="1" dirty="0" smtClean="0"/>
              <a:t>then evaluates 	the </a:t>
            </a:r>
            <a:r>
              <a:rPr lang="en-US" sz="1150" b="1" dirty="0"/>
              <a:t>proper control method </a:t>
            </a:r>
            <a:r>
              <a:rPr lang="en-US" sz="1150" b="1" dirty="0" smtClean="0"/>
              <a:t>	both </a:t>
            </a:r>
            <a:r>
              <a:rPr lang="en-US" sz="1150" b="1" dirty="0"/>
              <a:t>for effectiveness and risk. Effective, </a:t>
            </a:r>
            <a:r>
              <a:rPr lang="en-US" sz="1150" b="1" dirty="0" smtClean="0"/>
              <a:t>reduced </a:t>
            </a:r>
            <a:r>
              <a:rPr lang="en-US" sz="1150" b="1" dirty="0"/>
              <a:t>action </a:t>
            </a:r>
            <a:r>
              <a:rPr lang="en-US" sz="1150" b="1" dirty="0" smtClean="0"/>
              <a:t>	methods </a:t>
            </a:r>
            <a:r>
              <a:rPr lang="en-US" sz="1150" b="1" dirty="0"/>
              <a:t>are chosen first, including highly </a:t>
            </a:r>
            <a:r>
              <a:rPr lang="en-US" sz="1150" b="1" dirty="0" smtClean="0"/>
              <a:t>targeted chemicals, such as pheromones 	to </a:t>
            </a:r>
            <a:r>
              <a:rPr lang="en-US" sz="1150" b="1" dirty="0"/>
              <a:t>disrupt pest </a:t>
            </a:r>
            <a:r>
              <a:rPr lang="en-US" sz="1150" b="1" dirty="0" smtClean="0"/>
              <a:t>mating</a:t>
            </a:r>
            <a:r>
              <a:rPr lang="en-US" sz="1150" b="1" dirty="0"/>
              <a:t>, or mechanical control, such as </a:t>
            </a:r>
            <a:r>
              <a:rPr lang="en-US" sz="1150" b="1" dirty="0" smtClean="0"/>
              <a:t>trapping</a:t>
            </a:r>
            <a:r>
              <a:rPr lang="en-US" sz="1150" b="1" dirty="0"/>
              <a:t>. </a:t>
            </a:r>
            <a:r>
              <a:rPr lang="en-US" sz="1150" b="1" dirty="0" smtClean="0"/>
              <a:t>If </a:t>
            </a:r>
            <a:r>
              <a:rPr lang="en-US" sz="1150" b="1" dirty="0"/>
              <a:t>further </a:t>
            </a:r>
            <a:r>
              <a:rPr lang="en-US" sz="1150" b="1" dirty="0" smtClean="0"/>
              <a:t>monitoring</a:t>
            </a:r>
            <a:r>
              <a:rPr lang="en-US" sz="1150" b="1" dirty="0"/>
              <a:t>, </a:t>
            </a:r>
            <a:r>
              <a:rPr lang="en-US" sz="1150" b="1" dirty="0" smtClean="0"/>
              <a:t>	identifications </a:t>
            </a:r>
            <a:r>
              <a:rPr lang="en-US" sz="1150" b="1" dirty="0"/>
              <a:t>and action </a:t>
            </a:r>
            <a:r>
              <a:rPr lang="en-US" sz="1150" b="1" dirty="0" smtClean="0"/>
              <a:t>thresholds </a:t>
            </a:r>
            <a:r>
              <a:rPr lang="en-US" sz="1150" b="1" dirty="0"/>
              <a:t>indicate that </a:t>
            </a:r>
            <a:r>
              <a:rPr lang="en-US" sz="1150" b="1" dirty="0" smtClean="0"/>
              <a:t>reduced action methods are </a:t>
            </a:r>
            <a:r>
              <a:rPr lang="en-US" sz="1150" b="1" dirty="0"/>
              <a:t>not </a:t>
            </a:r>
            <a:r>
              <a:rPr lang="en-US" sz="1150" b="1" dirty="0" smtClean="0"/>
              <a:t>	working</a:t>
            </a:r>
            <a:r>
              <a:rPr lang="en-US" sz="1150" b="1" dirty="0"/>
              <a:t>, then additional pest control </a:t>
            </a:r>
            <a:r>
              <a:rPr lang="en-US" sz="1150" b="1" dirty="0" smtClean="0"/>
              <a:t>methods would </a:t>
            </a:r>
            <a:r>
              <a:rPr lang="en-US" sz="1150" b="1" dirty="0"/>
              <a:t>be </a:t>
            </a:r>
            <a:r>
              <a:rPr lang="en-US" sz="1150" b="1" dirty="0" smtClean="0"/>
              <a:t>employed</a:t>
            </a:r>
            <a:r>
              <a:rPr lang="en-US" sz="1150" b="1" dirty="0"/>
              <a:t>, such as </a:t>
            </a:r>
            <a:r>
              <a:rPr lang="en-US" sz="1150" b="1" dirty="0" smtClean="0"/>
              <a:t>targeted 	spraying </a:t>
            </a:r>
            <a:r>
              <a:rPr lang="en-US" sz="1150" b="1" dirty="0"/>
              <a:t>of pesticides. Broadcast </a:t>
            </a:r>
            <a:r>
              <a:rPr lang="en-US" sz="1150" b="1" dirty="0" smtClean="0"/>
              <a:t>spraying </a:t>
            </a:r>
            <a:r>
              <a:rPr lang="en-US" sz="1150" b="1" dirty="0"/>
              <a:t>of </a:t>
            </a:r>
            <a:r>
              <a:rPr lang="en-US" sz="1150" b="1" dirty="0" smtClean="0"/>
              <a:t>non-specific </a:t>
            </a:r>
            <a:r>
              <a:rPr lang="en-US" sz="1150" b="1" dirty="0"/>
              <a:t>pesticides is a last </a:t>
            </a:r>
            <a:r>
              <a:rPr lang="en-US" sz="1150" b="1" dirty="0" smtClean="0"/>
              <a:t>resort</a:t>
            </a:r>
            <a:r>
              <a:rPr lang="en-US" sz="1150" b="1" dirty="0"/>
              <a:t>.</a:t>
            </a:r>
          </a:p>
        </p:txBody>
      </p:sp>
    </p:spTree>
    <p:extLst>
      <p:ext uri="{BB962C8B-B14F-4D97-AF65-F5344CB8AC3E}">
        <p14:creationId xmlns:p14="http://schemas.microsoft.com/office/powerpoint/2010/main" val="501639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Tiered Approach</a:t>
            </a:r>
            <a:endParaRPr lang="en-US" dirty="0"/>
          </a:p>
        </p:txBody>
      </p:sp>
      <p:sp>
        <p:nvSpPr>
          <p:cNvPr id="3" name="Content Placeholder 2"/>
          <p:cNvSpPr>
            <a:spLocks noGrp="1"/>
          </p:cNvSpPr>
          <p:nvPr>
            <p:ph idx="1"/>
          </p:nvPr>
        </p:nvSpPr>
        <p:spPr/>
        <p:txBody>
          <a:bodyPr/>
          <a:lstStyle/>
          <a:p>
            <a:r>
              <a:rPr lang="en-US" dirty="0" smtClean="0"/>
              <a:t>Approved use</a:t>
            </a:r>
          </a:p>
          <a:p>
            <a:pPr lvl="1"/>
            <a:r>
              <a:rPr lang="en-US" dirty="0" smtClean="0"/>
              <a:t>Baits/traps/caulking/crack sealants/borates, silicates, diatomaceous earth/soap/natural products like oils/mechanical methods/biological controls/physical barriers</a:t>
            </a:r>
            <a:endParaRPr lang="en-US" dirty="0" smtClean="0"/>
          </a:p>
          <a:p>
            <a:r>
              <a:rPr lang="en-US" dirty="0" smtClean="0"/>
              <a:t>Limited use</a:t>
            </a:r>
          </a:p>
          <a:p>
            <a:pPr lvl="1"/>
            <a:r>
              <a:rPr lang="en-US" dirty="0" smtClean="0"/>
              <a:t>Pesticides not classified as banned and approved for use as a last resort</a:t>
            </a:r>
          </a:p>
          <a:p>
            <a:r>
              <a:rPr lang="en-US" dirty="0" smtClean="0"/>
              <a:t>Banned use</a:t>
            </a:r>
          </a:p>
          <a:p>
            <a:pPr lvl="1"/>
            <a:r>
              <a:rPr lang="en-US" dirty="0" smtClean="0"/>
              <a:t>Carcinogens/cause birth defects/hormone inhibitors/banned by US EPA </a:t>
            </a:r>
            <a:endParaRPr lang="en-US" dirty="0"/>
          </a:p>
        </p:txBody>
      </p:sp>
    </p:spTree>
    <p:extLst>
      <p:ext uri="{BB962C8B-B14F-4D97-AF65-F5344CB8AC3E}">
        <p14:creationId xmlns:p14="http://schemas.microsoft.com/office/powerpoint/2010/main" val="2845825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70" y="283838"/>
            <a:ext cx="7125113" cy="924475"/>
          </a:xfrm>
        </p:spPr>
        <p:txBody>
          <a:bodyPr/>
          <a:lstStyle/>
          <a:p>
            <a:r>
              <a:rPr lang="en-US" dirty="0"/>
              <a:t>Structural </a:t>
            </a:r>
            <a:r>
              <a:rPr lang="en-US" dirty="0" smtClean="0"/>
              <a:t>IPM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219200"/>
            <a:ext cx="6858000" cy="5544716"/>
          </a:xfrm>
          <a:prstGeom prst="rect">
            <a:avLst/>
          </a:prstGeom>
        </p:spPr>
      </p:pic>
    </p:spTree>
    <p:extLst>
      <p:ext uri="{BB962C8B-B14F-4D97-AF65-F5344CB8AC3E}">
        <p14:creationId xmlns:p14="http://schemas.microsoft.com/office/powerpoint/2010/main" val="1932417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 Identification</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301" y="1447800"/>
            <a:ext cx="3657600" cy="2743200"/>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972" y="914400"/>
            <a:ext cx="3233057" cy="21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434225"/>
            <a:ext cx="2099501"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419600"/>
            <a:ext cx="3467100" cy="228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650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924475"/>
          </a:xfrm>
        </p:spPr>
        <p:txBody>
          <a:bodyPr/>
          <a:lstStyle/>
          <a:p>
            <a:r>
              <a:rPr lang="en-US" dirty="0" smtClean="0"/>
              <a:t>Pests of Buildings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57872652"/>
              </p:ext>
            </p:extLst>
          </p:nvPr>
        </p:nvGraphicFramePr>
        <p:xfrm>
          <a:off x="1295400" y="1143000"/>
          <a:ext cx="6096000" cy="56083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Pests that Sting, Bite, or Injure:</a:t>
                      </a:r>
                      <a:endParaRPr lang="en-US" dirty="0"/>
                    </a:p>
                  </a:txBody>
                  <a:tcPr/>
                </a:tc>
                <a:tc>
                  <a:txBody>
                    <a:bodyPr/>
                    <a:lstStyle/>
                    <a:p>
                      <a:r>
                        <a:rPr lang="en-US" dirty="0" smtClean="0"/>
                        <a:t>Wood-destroying, Food, Fabric, and Nuisance Pests:</a:t>
                      </a:r>
                      <a:endParaRPr lang="en-US" dirty="0"/>
                    </a:p>
                  </a:txBody>
                  <a:tcPr/>
                </a:tc>
                <a:tc>
                  <a:txBody>
                    <a:bodyPr/>
                    <a:lstStyle/>
                    <a:p>
                      <a:r>
                        <a:rPr lang="en-US" dirty="0" smtClean="0"/>
                        <a:t>Vertebrate Pests</a:t>
                      </a:r>
                      <a:r>
                        <a:rPr lang="en-US" baseline="0" dirty="0" smtClean="0"/>
                        <a:t> –Birds, Mammals, and Reptiles</a:t>
                      </a:r>
                      <a:endParaRPr lang="en-US" dirty="0"/>
                    </a:p>
                  </a:txBody>
                  <a:tcPr/>
                </a:tc>
              </a:tr>
              <a:tr h="370840">
                <a:tc>
                  <a:txBody>
                    <a:bodyPr/>
                    <a:lstStyle/>
                    <a:p>
                      <a:r>
                        <a:rPr lang="en-US" sz="1400" dirty="0" smtClean="0"/>
                        <a:t>Ants</a:t>
                      </a:r>
                    </a:p>
                    <a:p>
                      <a:r>
                        <a:rPr lang="en-US" sz="1400" dirty="0" smtClean="0"/>
                        <a:t>Bed bugs</a:t>
                      </a:r>
                    </a:p>
                    <a:p>
                      <a:r>
                        <a:rPr lang="en-US" sz="1400" dirty="0" smtClean="0"/>
                        <a:t>Bees</a:t>
                      </a:r>
                    </a:p>
                    <a:p>
                      <a:r>
                        <a:rPr lang="en-US" sz="1400" dirty="0" smtClean="0"/>
                        <a:t>Conenose bugs</a:t>
                      </a:r>
                    </a:p>
                    <a:p>
                      <a:r>
                        <a:rPr lang="en-US" sz="1400" dirty="0" smtClean="0"/>
                        <a:t>Fleas</a:t>
                      </a:r>
                    </a:p>
                    <a:p>
                      <a:r>
                        <a:rPr lang="en-US" sz="1400" dirty="0" smtClean="0"/>
                        <a:t>Flies</a:t>
                      </a:r>
                    </a:p>
                    <a:p>
                      <a:r>
                        <a:rPr lang="en-US" sz="1400" dirty="0" smtClean="0"/>
                        <a:t>Head Lice</a:t>
                      </a:r>
                    </a:p>
                    <a:p>
                      <a:r>
                        <a:rPr lang="en-US" sz="1400" dirty="0" smtClean="0"/>
                        <a:t>Hobo spider</a:t>
                      </a:r>
                    </a:p>
                    <a:p>
                      <a:r>
                        <a:rPr lang="en-US" sz="1400" dirty="0" smtClean="0"/>
                        <a:t>Lyme disease</a:t>
                      </a:r>
                    </a:p>
                    <a:p>
                      <a:r>
                        <a:rPr lang="en-US" sz="1400" dirty="0" smtClean="0"/>
                        <a:t>Mosquitoes</a:t>
                      </a:r>
                    </a:p>
                    <a:p>
                      <a:r>
                        <a:rPr lang="en-US" sz="1400" dirty="0" smtClean="0"/>
                        <a:t>Poison Oak</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Recluse</a:t>
                      </a:r>
                      <a:r>
                        <a:rPr lang="en-US" sz="1400" baseline="0" dirty="0" smtClean="0"/>
                        <a:t> </a:t>
                      </a:r>
                      <a:r>
                        <a:rPr lang="en-US" sz="1400" dirty="0" smtClean="0"/>
                        <a:t>spiders</a:t>
                      </a:r>
                    </a:p>
                    <a:p>
                      <a:r>
                        <a:rPr lang="en-US" sz="1400" dirty="0" smtClean="0"/>
                        <a:t>Scorpions</a:t>
                      </a:r>
                    </a:p>
                    <a:p>
                      <a:r>
                        <a:rPr lang="en-US" sz="1400" dirty="0" smtClean="0"/>
                        <a:t>Ticks</a:t>
                      </a:r>
                    </a:p>
                    <a:p>
                      <a:r>
                        <a:rPr lang="en-US" sz="1400" dirty="0" smtClean="0"/>
                        <a:t>Wasps</a:t>
                      </a:r>
                    </a:p>
                    <a:p>
                      <a:r>
                        <a:rPr lang="en-US" sz="1400" dirty="0" smtClean="0"/>
                        <a:t>Widow</a:t>
                      </a:r>
                      <a:r>
                        <a:rPr lang="en-US" sz="1400" baseline="0" dirty="0" smtClean="0"/>
                        <a:t> s</a:t>
                      </a:r>
                      <a:r>
                        <a:rPr lang="en-US" sz="1400" dirty="0" smtClean="0"/>
                        <a:t>piders</a:t>
                      </a:r>
                    </a:p>
                    <a:p>
                      <a:endParaRPr lang="en-US" sz="1400" dirty="0" smtClean="0"/>
                    </a:p>
                    <a:p>
                      <a:endParaRPr lang="en-US" dirty="0"/>
                    </a:p>
                  </a:txBody>
                  <a:tcPr/>
                </a:tc>
                <a:tc>
                  <a:txBody>
                    <a:bodyPr/>
                    <a:lstStyle/>
                    <a:p>
                      <a:r>
                        <a:rPr lang="en-US" sz="1400" dirty="0" smtClean="0"/>
                        <a:t>Ants</a:t>
                      </a:r>
                    </a:p>
                    <a:p>
                      <a:r>
                        <a:rPr lang="en-US" sz="1400" dirty="0" smtClean="0"/>
                        <a:t>Bees</a:t>
                      </a:r>
                    </a:p>
                    <a:p>
                      <a:r>
                        <a:rPr lang="en-US" sz="1400" dirty="0" smtClean="0"/>
                        <a:t>Beetles</a:t>
                      </a:r>
                    </a:p>
                    <a:p>
                      <a:r>
                        <a:rPr lang="en-US" sz="1400" dirty="0" smtClean="0"/>
                        <a:t>Boxelder</a:t>
                      </a:r>
                      <a:r>
                        <a:rPr lang="en-US" sz="1400" baseline="0" dirty="0" smtClean="0"/>
                        <a:t> Bug</a:t>
                      </a:r>
                    </a:p>
                    <a:p>
                      <a:r>
                        <a:rPr lang="en-US" sz="1400" baseline="0" dirty="0" smtClean="0"/>
                        <a:t>Carpenter Bees</a:t>
                      </a:r>
                    </a:p>
                    <a:p>
                      <a:r>
                        <a:rPr lang="en-US" sz="1400" baseline="0" dirty="0" smtClean="0"/>
                        <a:t>Centipedes</a:t>
                      </a:r>
                    </a:p>
                    <a:p>
                      <a:r>
                        <a:rPr lang="en-US" sz="1400" baseline="0" dirty="0" smtClean="0"/>
                        <a:t>Cockroaches</a:t>
                      </a:r>
                    </a:p>
                    <a:p>
                      <a:r>
                        <a:rPr lang="en-US" sz="1400" baseline="0" dirty="0" smtClean="0"/>
                        <a:t>Earwigs</a:t>
                      </a:r>
                    </a:p>
                    <a:p>
                      <a:r>
                        <a:rPr lang="en-US" sz="1400" baseline="0" dirty="0" smtClean="0"/>
                        <a:t>Flies</a:t>
                      </a:r>
                    </a:p>
                    <a:p>
                      <a:r>
                        <a:rPr lang="en-US" sz="1400" baseline="0" dirty="0" smtClean="0"/>
                        <a:t>Head lice</a:t>
                      </a:r>
                    </a:p>
                    <a:p>
                      <a:r>
                        <a:rPr lang="en-US" sz="1400" baseline="0" dirty="0" smtClean="0"/>
                        <a:t>Horntails</a:t>
                      </a:r>
                    </a:p>
                    <a:p>
                      <a:r>
                        <a:rPr lang="en-US" sz="1400" baseline="0" dirty="0" smtClean="0"/>
                        <a:t>Millipedes</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Moths</a:t>
                      </a:r>
                    </a:p>
                    <a:p>
                      <a:r>
                        <a:rPr lang="en-US" sz="1400" baseline="0" dirty="0" smtClean="0"/>
                        <a:t>Silverfish</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Termites</a:t>
                      </a:r>
                    </a:p>
                    <a:p>
                      <a:r>
                        <a:rPr lang="en-US" sz="1400" baseline="0" dirty="0" smtClean="0"/>
                        <a:t>Wasps</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Worms</a:t>
                      </a:r>
                    </a:p>
                    <a:p>
                      <a:endParaRPr lang="en-US" sz="1400" baseline="0" dirty="0" smtClean="0"/>
                    </a:p>
                  </a:txBody>
                  <a:tcPr/>
                </a:tc>
                <a:tc>
                  <a:txBody>
                    <a:bodyPr/>
                    <a:lstStyle/>
                    <a:p>
                      <a:r>
                        <a:rPr lang="en-US" sz="1400" dirty="0" smtClean="0"/>
                        <a:t>Bats</a:t>
                      </a:r>
                    </a:p>
                    <a:p>
                      <a:r>
                        <a:rPr lang="en-US" sz="1400" dirty="0" smtClean="0"/>
                        <a:t>California ground</a:t>
                      </a:r>
                      <a:r>
                        <a:rPr lang="en-US" sz="1400" baseline="0" dirty="0" smtClean="0"/>
                        <a:t> squirrel</a:t>
                      </a:r>
                    </a:p>
                    <a:p>
                      <a:r>
                        <a:rPr lang="en-US" sz="1400" baseline="0" dirty="0" smtClean="0"/>
                        <a:t>Cliff Swallows</a:t>
                      </a:r>
                    </a:p>
                    <a:p>
                      <a:r>
                        <a:rPr lang="en-US" sz="1400" baseline="0" dirty="0" smtClean="0"/>
                        <a:t>Deer</a:t>
                      </a:r>
                    </a:p>
                    <a:p>
                      <a:r>
                        <a:rPr lang="en-US" sz="1400" baseline="0" dirty="0" smtClean="0"/>
                        <a:t>Gophers</a:t>
                      </a:r>
                    </a:p>
                    <a:p>
                      <a:r>
                        <a:rPr lang="en-US" sz="1400" baseline="0" dirty="0" smtClean="0"/>
                        <a:t>House Mouse</a:t>
                      </a:r>
                    </a:p>
                    <a:p>
                      <a:r>
                        <a:rPr lang="en-US" sz="1400" baseline="0" dirty="0" smtClean="0"/>
                        <a:t>Lizards</a:t>
                      </a:r>
                    </a:p>
                    <a:p>
                      <a:r>
                        <a:rPr lang="en-US" sz="1400" baseline="0" dirty="0" smtClean="0"/>
                        <a:t>Moles</a:t>
                      </a:r>
                    </a:p>
                    <a:p>
                      <a:r>
                        <a:rPr lang="en-US" sz="1400" baseline="0" dirty="0" smtClean="0"/>
                        <a:t>Opossum</a:t>
                      </a:r>
                    </a:p>
                    <a:p>
                      <a:r>
                        <a:rPr lang="en-US" sz="1400" baseline="0" dirty="0" smtClean="0"/>
                        <a:t>Pocket Gophers</a:t>
                      </a:r>
                    </a:p>
                    <a:p>
                      <a:r>
                        <a:rPr lang="en-US" sz="1400" baseline="0" dirty="0" smtClean="0"/>
                        <a:t>Rabbits</a:t>
                      </a:r>
                    </a:p>
                    <a:p>
                      <a:r>
                        <a:rPr lang="en-US" sz="1400" baseline="0" dirty="0" smtClean="0"/>
                        <a:t>Raccoons</a:t>
                      </a:r>
                    </a:p>
                    <a:p>
                      <a:r>
                        <a:rPr lang="en-US" sz="1400" baseline="0" dirty="0" smtClean="0"/>
                        <a:t>Rattlesnakes</a:t>
                      </a:r>
                    </a:p>
                    <a:p>
                      <a:r>
                        <a:rPr lang="en-US" sz="1400" baseline="0" dirty="0" smtClean="0"/>
                        <a:t>Rats</a:t>
                      </a:r>
                    </a:p>
                    <a:p>
                      <a:r>
                        <a:rPr lang="en-US" sz="1400" baseline="0" dirty="0" smtClean="0"/>
                        <a:t>Skunks</a:t>
                      </a:r>
                    </a:p>
                    <a:p>
                      <a:r>
                        <a:rPr lang="en-US" sz="1400" baseline="0" dirty="0" smtClean="0"/>
                        <a:t>Tree squirrels</a:t>
                      </a:r>
                    </a:p>
                    <a:p>
                      <a:r>
                        <a:rPr lang="en-US" sz="1400" baseline="0" dirty="0" smtClean="0"/>
                        <a:t>Voles</a:t>
                      </a:r>
                    </a:p>
                    <a:p>
                      <a:r>
                        <a:rPr lang="en-US" sz="1400" baseline="0" dirty="0" smtClean="0"/>
                        <a:t>Woodpeckers</a:t>
                      </a:r>
                      <a:endParaRPr lang="en-US" sz="1400" dirty="0"/>
                    </a:p>
                  </a:txBody>
                  <a:tcPr/>
                </a:tc>
              </a:tr>
            </a:tbl>
          </a:graphicData>
        </a:graphic>
      </p:graphicFrame>
    </p:spTree>
    <p:extLst>
      <p:ext uri="{BB962C8B-B14F-4D97-AF65-F5344CB8AC3E}">
        <p14:creationId xmlns:p14="http://schemas.microsoft.com/office/powerpoint/2010/main" val="237745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 Biology</a:t>
            </a:r>
            <a:endParaRPr lang="en-US" dirty="0"/>
          </a:p>
        </p:txBody>
      </p:sp>
      <p:sp>
        <p:nvSpPr>
          <p:cNvPr id="3" name="Content Placeholder 2"/>
          <p:cNvSpPr>
            <a:spLocks noGrp="1"/>
          </p:cNvSpPr>
          <p:nvPr>
            <p:ph idx="1"/>
          </p:nvPr>
        </p:nvSpPr>
        <p:spPr/>
        <p:txBody>
          <a:bodyPr>
            <a:normAutofit/>
          </a:bodyPr>
          <a:lstStyle/>
          <a:p>
            <a:r>
              <a:rPr lang="en-US" sz="2400" dirty="0" smtClean="0"/>
              <a:t>Life cycle</a:t>
            </a:r>
          </a:p>
          <a:p>
            <a:r>
              <a:rPr lang="en-US" sz="2400" dirty="0" smtClean="0"/>
              <a:t>Breeding habits</a:t>
            </a:r>
          </a:p>
          <a:p>
            <a:r>
              <a:rPr lang="en-US" sz="2400" dirty="0" smtClean="0"/>
              <a:t>Favored habitats</a:t>
            </a:r>
          </a:p>
          <a:p>
            <a:r>
              <a:rPr lang="en-US" sz="2400" dirty="0" smtClean="0"/>
              <a:t>Behavior</a:t>
            </a:r>
          </a:p>
          <a:p>
            <a:r>
              <a:rPr lang="en-US" sz="2400" dirty="0" smtClean="0"/>
              <a:t>Pest status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133600"/>
            <a:ext cx="3214688" cy="3143250"/>
          </a:xfrm>
          <a:prstGeom prst="rect">
            <a:avLst/>
          </a:prstGeom>
        </p:spPr>
      </p:pic>
    </p:spTree>
    <p:extLst>
      <p:ext uri="{BB962C8B-B14F-4D97-AF65-F5344CB8AC3E}">
        <p14:creationId xmlns:p14="http://schemas.microsoft.com/office/powerpoint/2010/main" val="1284696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304800"/>
            <a:ext cx="7125113" cy="924475"/>
          </a:xfrm>
        </p:spPr>
        <p:txBody>
          <a:bodyPr/>
          <a:lstStyle/>
          <a:p>
            <a:r>
              <a:rPr lang="en-US" dirty="0" smtClean="0"/>
              <a:t>Pest Biology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219200"/>
            <a:ext cx="8752839" cy="5470525"/>
          </a:xfrm>
        </p:spPr>
      </p:pic>
    </p:spTree>
    <p:extLst>
      <p:ext uri="{BB962C8B-B14F-4D97-AF65-F5344CB8AC3E}">
        <p14:creationId xmlns:p14="http://schemas.microsoft.com/office/powerpoint/2010/main" val="1648440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3600"/>
            <a:ext cx="7117180" cy="1470025"/>
          </a:xfrm>
        </p:spPr>
        <p:txBody>
          <a:bodyPr/>
          <a:lstStyle/>
          <a:p>
            <a:pPr algn="ctr"/>
            <a:r>
              <a:rPr lang="en-US" dirty="0" smtClean="0"/>
              <a:t>Break</a:t>
            </a:r>
            <a:endParaRPr lang="en-US" dirty="0"/>
          </a:p>
        </p:txBody>
      </p:sp>
    </p:spTree>
    <p:extLst>
      <p:ext uri="{BB962C8B-B14F-4D97-AF65-F5344CB8AC3E}">
        <p14:creationId xmlns:p14="http://schemas.microsoft.com/office/powerpoint/2010/main" val="1814743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IPM from a </a:t>
            </a:r>
            <a:r>
              <a:rPr lang="en-US" dirty="0" smtClean="0"/>
              <a:t>Stormwater Perspective</a:t>
            </a:r>
            <a:endParaRPr lang="en-US" dirty="0"/>
          </a:p>
        </p:txBody>
      </p:sp>
      <p:sp>
        <p:nvSpPr>
          <p:cNvPr id="3" name="Content Placeholder 2"/>
          <p:cNvSpPr>
            <a:spLocks noGrp="1"/>
          </p:cNvSpPr>
          <p:nvPr>
            <p:ph idx="1"/>
          </p:nvPr>
        </p:nvSpPr>
        <p:spPr>
          <a:xfrm>
            <a:off x="952088" y="3352800"/>
            <a:ext cx="7125112" cy="4051437"/>
          </a:xfrm>
        </p:spPr>
        <p:txBody>
          <a:bodyPr/>
          <a:lstStyle/>
          <a:p>
            <a:r>
              <a:rPr lang="en-US" dirty="0" smtClean="0"/>
              <a:t>Structural IPM under a stormwater program will include any and all pesticide use in and around buildings that has the potential to enter the storm drain system (from illicit discharge and/or from stormwater runoff)</a:t>
            </a:r>
          </a:p>
        </p:txBody>
      </p:sp>
      <p:pic>
        <p:nvPicPr>
          <p:cNvPr id="4" name="Picture 3" descr="Residential">
            <a:hlinkClick r:id="rId2"/>
          </p:cNvPr>
          <p:cNvPicPr>
            <a:picLocks noChangeAspect="1" noChangeArrowheads="1"/>
          </p:cNvPicPr>
          <p:nvPr/>
        </p:nvPicPr>
        <p:blipFill>
          <a:blip r:embed="rId3" cstate="print"/>
          <a:srcRect/>
          <a:stretch>
            <a:fillRect/>
          </a:stretch>
        </p:blipFill>
        <p:spPr bwMode="auto">
          <a:xfrm>
            <a:off x="4495800" y="1752600"/>
            <a:ext cx="3450772" cy="2627896"/>
          </a:xfrm>
          <a:prstGeom prst="rect">
            <a:avLst/>
          </a:prstGeom>
          <a:noFill/>
        </p:spPr>
      </p:pic>
    </p:spTree>
    <p:extLst>
      <p:ext uri="{BB962C8B-B14F-4D97-AF65-F5344CB8AC3E}">
        <p14:creationId xmlns:p14="http://schemas.microsoft.com/office/powerpoint/2010/main" val="2577969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990600" y="2362200"/>
            <a:ext cx="7125112" cy="4051437"/>
          </a:xfrm>
        </p:spPr>
        <p:txBody>
          <a:bodyPr>
            <a:normAutofit fontScale="62500" lnSpcReduction="20000"/>
          </a:bodyPr>
          <a:lstStyle/>
          <a:p>
            <a:endParaRPr lang="en-US" dirty="0" smtClean="0"/>
          </a:p>
          <a:p>
            <a:endParaRPr lang="en-US" dirty="0" smtClean="0"/>
          </a:p>
          <a:p>
            <a:r>
              <a:rPr lang="en-US" sz="2900" dirty="0"/>
              <a:t>IPM in a nutshell</a:t>
            </a:r>
          </a:p>
          <a:p>
            <a:r>
              <a:rPr lang="en-US" sz="2900" dirty="0" smtClean="0"/>
              <a:t>NPDES </a:t>
            </a:r>
            <a:r>
              <a:rPr lang="en-US" sz="2900" dirty="0" smtClean="0"/>
              <a:t>requirements for IPM</a:t>
            </a:r>
          </a:p>
          <a:p>
            <a:r>
              <a:rPr lang="en-US" sz="2900" dirty="0" smtClean="0"/>
              <a:t>IPM Policy and Program</a:t>
            </a:r>
          </a:p>
          <a:p>
            <a:r>
              <a:rPr lang="en-US" sz="2900" dirty="0" smtClean="0"/>
              <a:t>IPM </a:t>
            </a:r>
            <a:r>
              <a:rPr lang="en-US" sz="2900" dirty="0" smtClean="0"/>
              <a:t>philosophy</a:t>
            </a:r>
          </a:p>
          <a:p>
            <a:r>
              <a:rPr lang="en-US" sz="2900" dirty="0" smtClean="0"/>
              <a:t>Structural IPM</a:t>
            </a:r>
          </a:p>
          <a:p>
            <a:r>
              <a:rPr lang="en-US" sz="2900" dirty="0" smtClean="0"/>
              <a:t>Break (video)</a:t>
            </a:r>
          </a:p>
          <a:p>
            <a:r>
              <a:rPr lang="en-US" sz="2900" dirty="0" smtClean="0"/>
              <a:t>Structural IPM from a stormwater </a:t>
            </a:r>
            <a:r>
              <a:rPr lang="en-US" sz="2900" dirty="0" smtClean="0"/>
              <a:t>perspective</a:t>
            </a:r>
          </a:p>
          <a:p>
            <a:r>
              <a:rPr lang="en-US" sz="2900" dirty="0"/>
              <a:t>MRP pesticide reduction </a:t>
            </a:r>
            <a:r>
              <a:rPr lang="en-US" sz="2900" dirty="0" smtClean="0"/>
              <a:t>requirements</a:t>
            </a:r>
            <a:endParaRPr lang="en-US" sz="2900" dirty="0" smtClean="0"/>
          </a:p>
          <a:p>
            <a:r>
              <a:rPr lang="en-US" sz="2900" dirty="0" smtClean="0"/>
              <a:t>Pesticides that threaten stormwater runoff</a:t>
            </a:r>
          </a:p>
          <a:p>
            <a:r>
              <a:rPr lang="en-US" sz="2900" dirty="0" smtClean="0"/>
              <a:t>Structural IPM examples</a:t>
            </a:r>
            <a:endParaRPr lang="en-US" sz="2900" dirty="0" smtClean="0"/>
          </a:p>
          <a:p>
            <a:endParaRPr lang="en-US" sz="2900" dirty="0" smtClean="0"/>
          </a:p>
          <a:p>
            <a:endParaRPr lang="en-US" dirty="0" smtClean="0"/>
          </a:p>
          <a:p>
            <a:endParaRPr lang="en-US" dirty="0"/>
          </a:p>
        </p:txBody>
      </p:sp>
    </p:spTree>
    <p:extLst>
      <p:ext uri="{BB962C8B-B14F-4D97-AF65-F5344CB8AC3E}">
        <p14:creationId xmlns:p14="http://schemas.microsoft.com/office/powerpoint/2010/main" val="4087717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924475"/>
          </a:xfrm>
        </p:spPr>
        <p:txBody>
          <a:bodyPr/>
          <a:lstStyle/>
          <a:p>
            <a:r>
              <a:rPr lang="en-US" dirty="0" smtClean="0"/>
              <a:t>How pesticides enter the storm drain system:</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28750"/>
            <a:ext cx="5648325" cy="527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474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MRP </a:t>
            </a:r>
            <a:r>
              <a:rPr lang="en-US" dirty="0" smtClean="0"/>
              <a:t>Pesticide Reduction Requirements</a:t>
            </a:r>
            <a:endParaRPr lang="en-US" dirty="0"/>
          </a:p>
        </p:txBody>
      </p:sp>
      <p:sp>
        <p:nvSpPr>
          <p:cNvPr id="3" name="Content Placeholder 2"/>
          <p:cNvSpPr>
            <a:spLocks noGrp="1"/>
          </p:cNvSpPr>
          <p:nvPr>
            <p:ph idx="1"/>
          </p:nvPr>
        </p:nvSpPr>
        <p:spPr/>
        <p:txBody>
          <a:bodyPr/>
          <a:lstStyle/>
          <a:p>
            <a:r>
              <a:rPr lang="en-US" dirty="0" smtClean="0"/>
              <a:t>Stormwater programs are not solely responsible for achieving TMDL compliance and urban runoff allocations for pesticide related toxicity for urban creeks.</a:t>
            </a:r>
            <a:br>
              <a:rPr lang="en-US" dirty="0" smtClean="0"/>
            </a:br>
            <a:endParaRPr lang="en-US" dirty="0" smtClean="0"/>
          </a:p>
          <a:p>
            <a:r>
              <a:rPr lang="en-US" dirty="0" smtClean="0"/>
              <a:t>Stormwater programs are required under the Municipal Regional Permit (MRP) to implement IPM, show trends in pesticide use, and provide reasons for increases in pesticide use.</a:t>
            </a:r>
            <a:endParaRPr lang="en-US" dirty="0"/>
          </a:p>
        </p:txBody>
      </p:sp>
    </p:spTree>
    <p:extLst>
      <p:ext uri="{BB962C8B-B14F-4D97-AF65-F5344CB8AC3E}">
        <p14:creationId xmlns:p14="http://schemas.microsoft.com/office/powerpoint/2010/main" val="3967195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Pesticides that </a:t>
            </a:r>
            <a:r>
              <a:rPr lang="en-US" dirty="0" smtClean="0"/>
              <a:t>Threaten Stormwater Runoff</a:t>
            </a:r>
            <a:endParaRPr lang="en-US" dirty="0"/>
          </a:p>
        </p:txBody>
      </p:sp>
      <p:sp>
        <p:nvSpPr>
          <p:cNvPr id="3" name="Content Placeholder 2"/>
          <p:cNvSpPr>
            <a:spLocks noGrp="1"/>
          </p:cNvSpPr>
          <p:nvPr>
            <p:ph idx="1"/>
          </p:nvPr>
        </p:nvSpPr>
        <p:spPr>
          <a:xfrm>
            <a:off x="1009442" y="1761202"/>
            <a:ext cx="7448757" cy="4334798"/>
          </a:xfrm>
        </p:spPr>
        <p:txBody>
          <a:bodyPr>
            <a:normAutofit/>
          </a:bodyPr>
          <a:lstStyle/>
          <a:p>
            <a:r>
              <a:rPr lang="en-US" sz="2400" dirty="0" smtClean="0"/>
              <a:t>Organophosphorous pesticides (chlorpyrifos, diazinon, and </a:t>
            </a:r>
            <a:r>
              <a:rPr lang="en-US" sz="2400" dirty="0" smtClean="0"/>
              <a:t>malathion)</a:t>
            </a:r>
            <a:endParaRPr lang="en-US" sz="2400" dirty="0" smtClean="0"/>
          </a:p>
          <a:p>
            <a:r>
              <a:rPr lang="en-US" sz="2400" dirty="0" smtClean="0"/>
              <a:t>Pyrethroids (bifenthrin, cyfluthrin, beta-cyfluthrin, cypermethrin, deltamethrin, esfenvalerate, lambda-cyhalothrin, permethrin, and tralomethrin)</a:t>
            </a:r>
          </a:p>
          <a:p>
            <a:r>
              <a:rPr lang="en-US" sz="2400" dirty="0" smtClean="0"/>
              <a:t>Carbamates (e.g., carbaryl)</a:t>
            </a:r>
          </a:p>
          <a:p>
            <a:r>
              <a:rPr lang="en-US" sz="2400" dirty="0" smtClean="0"/>
              <a:t>Fipronil</a:t>
            </a:r>
          </a:p>
        </p:txBody>
      </p:sp>
    </p:spTree>
    <p:extLst>
      <p:ext uri="{BB962C8B-B14F-4D97-AF65-F5344CB8AC3E}">
        <p14:creationId xmlns:p14="http://schemas.microsoft.com/office/powerpoint/2010/main" val="3239307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Known problem pesticides: </a:t>
            </a:r>
            <a:r>
              <a:rPr lang="en-US" dirty="0" smtClean="0"/>
              <a:t>Pyrethroids </a:t>
            </a:r>
            <a:r>
              <a:rPr lang="en-US" dirty="0"/>
              <a:t>and </a:t>
            </a:r>
            <a:r>
              <a:rPr lang="en-US" dirty="0" smtClean="0"/>
              <a:t>Organophosphates</a:t>
            </a:r>
            <a:endParaRPr lang="en-US" dirty="0"/>
          </a:p>
        </p:txBody>
      </p:sp>
      <p:sp>
        <p:nvSpPr>
          <p:cNvPr id="3" name="Content Placeholder 2"/>
          <p:cNvSpPr>
            <a:spLocks noGrp="1"/>
          </p:cNvSpPr>
          <p:nvPr>
            <p:ph idx="1"/>
          </p:nvPr>
        </p:nvSpPr>
        <p:spPr>
          <a:xfrm>
            <a:off x="1009443" y="2349363"/>
            <a:ext cx="7125112" cy="4051437"/>
          </a:xfrm>
        </p:spPr>
        <p:txBody>
          <a:bodyPr>
            <a:normAutofit fontScale="92500" lnSpcReduction="10000"/>
          </a:bodyPr>
          <a:lstStyle/>
          <a:p>
            <a:r>
              <a:rPr lang="en-US" dirty="0" smtClean="0"/>
              <a:t>Pyrethroids </a:t>
            </a:r>
            <a:r>
              <a:rPr lang="en-US" dirty="0"/>
              <a:t>are common residential insecticides, found in products for ant control, home lawn, garden and landscape care, as well as in structural pest control products.  Common pyrethroid active ingredients in home use products include bifenthrin, cypermethrin, permethrin, and cyfluthrin.  Pyrethroids mimic the mode of action of the plant-derived pesticide pyrethrin, but are much more toxic and persistent in the environment. They attach to soil particles and are washed into waterways on sediment. </a:t>
            </a:r>
          </a:p>
          <a:p>
            <a:r>
              <a:rPr lang="en-US" dirty="0"/>
              <a:t>Organophosphate pesticides containing diazinon and chlorpyrifos were widely used in the 1990s but were withdrawn from the market for home use in the early 2000s because of risks to children.  These materials are highly soluble in water and have been found in California creeks at levels toxic to aquatic invertebrates.</a:t>
            </a:r>
          </a:p>
          <a:p>
            <a:endParaRPr lang="en-US" dirty="0"/>
          </a:p>
        </p:txBody>
      </p:sp>
    </p:spTree>
    <p:extLst>
      <p:ext uri="{BB962C8B-B14F-4D97-AF65-F5344CB8AC3E}">
        <p14:creationId xmlns:p14="http://schemas.microsoft.com/office/powerpoint/2010/main" val="3081964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IPM Example: </a:t>
            </a:r>
            <a:r>
              <a:rPr lang="en-US" dirty="0"/>
              <a:t/>
            </a:r>
            <a:br>
              <a:rPr lang="en-US" dirty="0"/>
            </a:br>
            <a:r>
              <a:rPr lang="en-US" dirty="0"/>
              <a:t>German </a:t>
            </a:r>
            <a:r>
              <a:rPr lang="en-US" dirty="0" smtClean="0"/>
              <a:t>cockroach</a:t>
            </a:r>
            <a:br>
              <a:rPr lang="en-US" dirty="0" smtClean="0"/>
            </a:br>
            <a:r>
              <a:rPr lang="en-US" i="1" dirty="0" smtClean="0"/>
              <a:t>Blatella </a:t>
            </a:r>
            <a:r>
              <a:rPr lang="en-US" i="1" dirty="0"/>
              <a:t>germanica</a:t>
            </a:r>
            <a:r>
              <a:rPr lang="en-US" dirty="0"/>
              <a:t/>
            </a:r>
            <a:br>
              <a:rPr lang="en-US" dirty="0"/>
            </a:b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2257425"/>
            <a:ext cx="3073794"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352800"/>
            <a:ext cx="4610100" cy="228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569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a:t>
            </a:r>
            <a:r>
              <a:rPr lang="en-US" dirty="0"/>
              <a:t>cockroach</a:t>
            </a:r>
            <a:endParaRPr lang="en-US" dirty="0"/>
          </a:p>
        </p:txBody>
      </p:sp>
      <p:sp>
        <p:nvSpPr>
          <p:cNvPr id="3" name="Content Placeholder 2"/>
          <p:cNvSpPr>
            <a:spLocks noGrp="1"/>
          </p:cNvSpPr>
          <p:nvPr>
            <p:ph idx="1"/>
          </p:nvPr>
        </p:nvSpPr>
        <p:spPr/>
        <p:txBody>
          <a:bodyPr/>
          <a:lstStyle/>
          <a:p>
            <a:endParaRPr lang="en-US" dirty="0"/>
          </a:p>
          <a:p>
            <a:endParaRPr lang="en-US" dirty="0"/>
          </a:p>
          <a:p>
            <a:r>
              <a:rPr lang="en-US" sz="2000" dirty="0"/>
              <a:t>Most prolific of all cockroaches</a:t>
            </a:r>
          </a:p>
          <a:p>
            <a:r>
              <a:rPr lang="en-US" sz="2000" dirty="0" smtClean="0"/>
              <a:t>30 </a:t>
            </a:r>
            <a:r>
              <a:rPr lang="en-US" sz="2000" dirty="0"/>
              <a:t>to 40 eggs per ootheca</a:t>
            </a:r>
          </a:p>
          <a:p>
            <a:r>
              <a:rPr lang="en-US" sz="2000" dirty="0" smtClean="0"/>
              <a:t>2 </a:t>
            </a:r>
            <a:r>
              <a:rPr lang="en-US" sz="2000" dirty="0"/>
              <a:t>month development </a:t>
            </a:r>
            <a:r>
              <a:rPr lang="en-US" sz="2000" dirty="0" smtClean="0"/>
              <a:t>time </a:t>
            </a:r>
          </a:p>
          <a:p>
            <a:r>
              <a:rPr lang="en-US" sz="2000" dirty="0" smtClean="0"/>
              <a:t>Found </a:t>
            </a:r>
            <a:r>
              <a:rPr lang="en-US" sz="2000" dirty="0"/>
              <a:t>only </a:t>
            </a:r>
            <a:r>
              <a:rPr lang="en-US" sz="2000" dirty="0" smtClean="0"/>
              <a:t>indoors </a:t>
            </a:r>
          </a:p>
          <a:p>
            <a:r>
              <a:rPr lang="en-US" sz="2000" dirty="0"/>
              <a:t>P</a:t>
            </a:r>
            <a:r>
              <a:rPr lang="en-US" sz="2000" dirty="0" smtClean="0"/>
              <a:t>ublic </a:t>
            </a:r>
            <a:r>
              <a:rPr lang="en-US" sz="2000" dirty="0"/>
              <a:t>health threat</a:t>
            </a:r>
          </a:p>
          <a:p>
            <a:r>
              <a:rPr lang="en-US" sz="2000" dirty="0" smtClean="0"/>
              <a:t>Germ </a:t>
            </a:r>
            <a:r>
              <a:rPr lang="en-US" sz="2000" dirty="0"/>
              <a:t>transport</a:t>
            </a:r>
          </a:p>
          <a:p>
            <a:r>
              <a:rPr lang="en-US" sz="2000" dirty="0" smtClean="0"/>
              <a:t>Allergen </a:t>
            </a:r>
            <a:r>
              <a:rPr lang="en-US" sz="2000" dirty="0"/>
              <a:t>production</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743200"/>
            <a:ext cx="330517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605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Cockroach Biology</a:t>
            </a:r>
            <a:endParaRPr lang="en-US" dirty="0"/>
          </a:p>
        </p:txBody>
      </p:sp>
      <p:sp>
        <p:nvSpPr>
          <p:cNvPr id="3" name="Content Placeholder 2"/>
          <p:cNvSpPr>
            <a:spLocks noGrp="1"/>
          </p:cNvSpPr>
          <p:nvPr>
            <p:ph idx="1"/>
          </p:nvPr>
        </p:nvSpPr>
        <p:spPr>
          <a:xfrm>
            <a:off x="533400" y="914400"/>
            <a:ext cx="7125112" cy="4051437"/>
          </a:xfrm>
        </p:spPr>
        <p:txBody>
          <a:bodyPr/>
          <a:lstStyle/>
          <a:p>
            <a:endParaRPr lang="en-US" dirty="0"/>
          </a:p>
          <a:p>
            <a:endParaRPr lang="en-US" dirty="0"/>
          </a:p>
          <a:p>
            <a:r>
              <a:rPr lang="en-US" dirty="0"/>
              <a:t>Egg case, nymph, adult stages</a:t>
            </a:r>
          </a:p>
          <a:p>
            <a:r>
              <a:rPr lang="en-US" dirty="0" smtClean="0"/>
              <a:t>Maximum </a:t>
            </a:r>
            <a:r>
              <a:rPr lang="en-US" dirty="0"/>
              <a:t>growth rate at 33oC (91oF), preferred temps </a:t>
            </a:r>
            <a:r>
              <a:rPr lang="en-US" dirty="0" smtClean="0"/>
              <a:t>75o to </a:t>
            </a:r>
            <a:r>
              <a:rPr lang="en-US" dirty="0"/>
              <a:t>90oF</a:t>
            </a:r>
          </a:p>
          <a:p>
            <a:r>
              <a:rPr lang="en-US" dirty="0" smtClean="0"/>
              <a:t>Spend </a:t>
            </a:r>
            <a:r>
              <a:rPr lang="en-US" dirty="0"/>
              <a:t>most time in </a:t>
            </a:r>
            <a:r>
              <a:rPr lang="en-US" dirty="0" smtClean="0"/>
              <a:t>cracks </a:t>
            </a:r>
            <a:r>
              <a:rPr lang="en-US" dirty="0"/>
              <a:t>(1 to 4 mm-wide)</a:t>
            </a:r>
          </a:p>
          <a:p>
            <a:r>
              <a:rPr lang="en-US" dirty="0" smtClean="0"/>
              <a:t>Found </a:t>
            </a:r>
            <a:r>
              <a:rPr lang="en-US" dirty="0"/>
              <a:t>mostly in close </a:t>
            </a:r>
            <a:r>
              <a:rPr lang="en-US" dirty="0" smtClean="0"/>
              <a:t>proximity </a:t>
            </a:r>
            <a:r>
              <a:rPr lang="en-US" dirty="0"/>
              <a:t>to food, </a:t>
            </a:r>
            <a:r>
              <a:rPr lang="en-US" dirty="0" smtClean="0"/>
              <a:t>water </a:t>
            </a:r>
            <a:r>
              <a:rPr lang="en-US" dirty="0"/>
              <a:t>and harborage</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38600"/>
            <a:ext cx="38481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822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Example </a:t>
            </a:r>
            <a:r>
              <a:rPr lang="en-US" dirty="0"/>
              <a:t>t</a:t>
            </a:r>
            <a:r>
              <a:rPr lang="en-US" dirty="0" smtClean="0"/>
              <a:t>hresholds </a:t>
            </a:r>
            <a:r>
              <a:rPr lang="en-US" dirty="0"/>
              <a:t>for German </a:t>
            </a:r>
            <a:r>
              <a:rPr lang="en-US" dirty="0" smtClean="0"/>
              <a:t>Cockroach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2840045"/>
              </p:ext>
            </p:extLst>
          </p:nvPr>
        </p:nvGraphicFramePr>
        <p:xfrm>
          <a:off x="990600" y="2209800"/>
          <a:ext cx="7124700" cy="4394200"/>
        </p:xfrm>
        <a:graphic>
          <a:graphicData uri="http://schemas.openxmlformats.org/drawingml/2006/table">
            <a:tbl>
              <a:tblPr firstRow="1" bandRow="1">
                <a:tableStyleId>{5C22544A-7EE6-4342-B048-85BDC9FD1C3A}</a:tableStyleId>
              </a:tblPr>
              <a:tblGrid>
                <a:gridCol w="3562350"/>
                <a:gridCol w="3562350"/>
              </a:tblGrid>
              <a:tr h="370840">
                <a:tc>
                  <a:txBody>
                    <a:bodyPr/>
                    <a:lstStyle/>
                    <a:p>
                      <a:r>
                        <a:rPr lang="en-US" dirty="0" smtClean="0"/>
                        <a:t>Average # cockroaches</a:t>
                      </a:r>
                      <a:r>
                        <a:rPr lang="en-US" baseline="0" dirty="0" smtClean="0"/>
                        <a:t> per zone</a:t>
                      </a:r>
                      <a:endParaRPr lang="en-US" dirty="0"/>
                    </a:p>
                  </a:txBody>
                  <a:tcPr/>
                </a:tc>
                <a:tc>
                  <a:txBody>
                    <a:bodyPr/>
                    <a:lstStyle/>
                    <a:p>
                      <a:r>
                        <a:rPr lang="en-US" dirty="0" smtClean="0"/>
                        <a:t>Action</a:t>
                      </a:r>
                      <a:endParaRPr lang="en-US" dirty="0"/>
                    </a:p>
                  </a:txBody>
                  <a:tcPr/>
                </a:tc>
              </a:tr>
              <a:tr h="370840">
                <a:tc>
                  <a:txBody>
                    <a:bodyPr/>
                    <a:lstStyle/>
                    <a:p>
                      <a:r>
                        <a:rPr lang="en-US" dirty="0" smtClean="0"/>
                        <a:t>0</a:t>
                      </a:r>
                      <a:endParaRPr lang="en-US" dirty="0"/>
                    </a:p>
                  </a:txBody>
                  <a:tcPr/>
                </a:tc>
                <a:tc>
                  <a:txBody>
                    <a:bodyPr/>
                    <a:lstStyle/>
                    <a:p>
                      <a:r>
                        <a:rPr lang="en-US" dirty="0" smtClean="0"/>
                        <a:t>None</a:t>
                      </a:r>
                      <a:endParaRPr lang="en-US" dirty="0"/>
                    </a:p>
                  </a:txBody>
                  <a:tcPr/>
                </a:tc>
              </a:tr>
              <a:tr h="370840">
                <a:tc>
                  <a:txBody>
                    <a:bodyPr/>
                    <a:lstStyle/>
                    <a:p>
                      <a:r>
                        <a:rPr lang="en-US" dirty="0" smtClean="0"/>
                        <a:t>1-2</a:t>
                      </a:r>
                      <a:endParaRPr lang="en-US" dirty="0"/>
                    </a:p>
                  </a:txBody>
                  <a:tcPr/>
                </a:tc>
                <a:tc>
                  <a:txBody>
                    <a:bodyPr/>
                    <a:lstStyle/>
                    <a:p>
                      <a:r>
                        <a:rPr lang="en-US" dirty="0" smtClean="0"/>
                        <a:t>Bait</a:t>
                      </a:r>
                      <a:r>
                        <a:rPr lang="en-US" baseline="0" dirty="0" smtClean="0"/>
                        <a:t> Stations; check sanitation</a:t>
                      </a:r>
                      <a:endParaRPr lang="en-US" dirty="0"/>
                    </a:p>
                  </a:txBody>
                  <a:tcPr/>
                </a:tc>
              </a:tr>
              <a:tr h="370840">
                <a:tc>
                  <a:txBody>
                    <a:bodyPr/>
                    <a:lstStyle/>
                    <a:p>
                      <a:r>
                        <a:rPr lang="en-US" dirty="0" smtClean="0"/>
                        <a:t>3-6</a:t>
                      </a:r>
                      <a:endParaRPr lang="en-US" dirty="0"/>
                    </a:p>
                  </a:txBody>
                  <a:tcPr/>
                </a:tc>
                <a:tc>
                  <a:txBody>
                    <a:bodyPr/>
                    <a:lstStyle/>
                    <a:p>
                      <a:r>
                        <a:rPr lang="en-US" dirty="0" smtClean="0"/>
                        <a:t>Spot treat; add or replace baits; review sanitation</a:t>
                      </a:r>
                      <a:endParaRPr lang="en-US" dirty="0"/>
                    </a:p>
                  </a:txBody>
                  <a:tcPr/>
                </a:tc>
              </a:tr>
              <a:tr h="370840">
                <a:tc>
                  <a:txBody>
                    <a:bodyPr/>
                    <a:lstStyle/>
                    <a:p>
                      <a:r>
                        <a:rPr lang="en-US" dirty="0" smtClean="0"/>
                        <a:t>7-15</a:t>
                      </a:r>
                      <a:endParaRPr lang="en-US" dirty="0"/>
                    </a:p>
                  </a:txBody>
                  <a:tcPr/>
                </a:tc>
                <a:tc>
                  <a:txBody>
                    <a:bodyPr/>
                    <a:lstStyle/>
                    <a:p>
                      <a:r>
                        <a:rPr lang="en-US" dirty="0" smtClean="0"/>
                        <a:t>Thorough</a:t>
                      </a:r>
                      <a:r>
                        <a:rPr lang="en-US" baseline="0" dirty="0" smtClean="0"/>
                        <a:t> bait and spot treat applications; revisit in two weeks</a:t>
                      </a:r>
                      <a:endParaRPr lang="en-US" dirty="0"/>
                    </a:p>
                  </a:txBody>
                  <a:tcPr/>
                </a:tc>
              </a:tr>
              <a:tr h="370840">
                <a:tc>
                  <a:txBody>
                    <a:bodyPr/>
                    <a:lstStyle/>
                    <a:p>
                      <a:r>
                        <a:rPr lang="en-US" dirty="0" smtClean="0"/>
                        <a:t>15+</a:t>
                      </a:r>
                      <a:endParaRPr lang="en-US" dirty="0"/>
                    </a:p>
                  </a:txBody>
                  <a:tcPr/>
                </a:tc>
                <a:tc>
                  <a:txBody>
                    <a:bodyPr/>
                    <a:lstStyle/>
                    <a:p>
                      <a:r>
                        <a:rPr lang="en-US" dirty="0" smtClean="0"/>
                        <a:t>Close facility; conduct thorough inspection</a:t>
                      </a:r>
                      <a:r>
                        <a:rPr lang="en-US" baseline="0" dirty="0" smtClean="0"/>
                        <a:t> and sanitation improvement; increase baits in infested</a:t>
                      </a:r>
                      <a:endParaRPr lang="en-US" dirty="0"/>
                    </a:p>
                  </a:txBody>
                  <a:tcPr/>
                </a:tc>
              </a:tr>
            </a:tbl>
          </a:graphicData>
        </a:graphic>
      </p:graphicFrame>
    </p:spTree>
    <p:extLst>
      <p:ext uri="{BB962C8B-B14F-4D97-AF65-F5344CB8AC3E}">
        <p14:creationId xmlns:p14="http://schemas.microsoft.com/office/powerpoint/2010/main" val="3236193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a:t>
            </a:r>
            <a:r>
              <a:rPr lang="en-US" dirty="0"/>
              <a:t>placement of sticky trap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71650"/>
            <a:ext cx="6496050"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760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25113" cy="924475"/>
          </a:xfrm>
        </p:spPr>
        <p:txBody>
          <a:bodyPr/>
          <a:lstStyle/>
          <a:p>
            <a:r>
              <a:rPr lang="en-US" dirty="0"/>
              <a:t/>
            </a:r>
            <a:br>
              <a:rPr lang="en-US" dirty="0"/>
            </a:br>
            <a:r>
              <a:rPr lang="en-US" dirty="0"/>
              <a:t>Treatment areas for German </a:t>
            </a:r>
            <a:br>
              <a:rPr lang="en-US" dirty="0"/>
            </a:br>
            <a:r>
              <a:rPr lang="en-US" dirty="0" smtClean="0"/>
              <a:t>Cockroach</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7539396"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870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t>I AM NOT AN IPM PROFESSIONAL</a:t>
            </a:r>
            <a:endParaRPr lang="en-US" sz="4000" dirty="0"/>
          </a:p>
        </p:txBody>
      </p:sp>
    </p:spTree>
    <p:extLst>
      <p:ext uri="{BB962C8B-B14F-4D97-AF65-F5344CB8AC3E}">
        <p14:creationId xmlns:p14="http://schemas.microsoft.com/office/powerpoint/2010/main" val="1727479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a:t>
            </a:r>
            <a:r>
              <a:rPr lang="en-US" dirty="0"/>
              <a:t>controls</a:t>
            </a:r>
            <a:endParaRPr lang="en-US" dirty="0"/>
          </a:p>
        </p:txBody>
      </p:sp>
      <p:sp>
        <p:nvSpPr>
          <p:cNvPr id="3" name="Content Placeholder 2"/>
          <p:cNvSpPr>
            <a:spLocks noGrp="1"/>
          </p:cNvSpPr>
          <p:nvPr>
            <p:ph idx="1"/>
          </p:nvPr>
        </p:nvSpPr>
        <p:spPr>
          <a:xfrm>
            <a:off x="990600" y="1676400"/>
            <a:ext cx="7125112" cy="4051437"/>
          </a:xfrm>
        </p:spPr>
        <p:txBody>
          <a:bodyPr>
            <a:normAutofit fontScale="92500" lnSpcReduction="20000"/>
          </a:bodyPr>
          <a:lstStyle/>
          <a:p>
            <a:endParaRPr lang="en-US" dirty="0"/>
          </a:p>
          <a:p>
            <a:endParaRPr lang="en-US" dirty="0"/>
          </a:p>
          <a:p>
            <a:r>
              <a:rPr lang="en-US" sz="2400" dirty="0"/>
              <a:t>Caulk and seal harborages</a:t>
            </a:r>
          </a:p>
          <a:p>
            <a:r>
              <a:rPr lang="en-US" sz="2400" dirty="0" smtClean="0"/>
              <a:t>Eliminate</a:t>
            </a:r>
            <a:r>
              <a:rPr lang="en-US" sz="2400" dirty="0"/>
              <a:t>, reduce, separate water and food resources</a:t>
            </a:r>
          </a:p>
          <a:p>
            <a:r>
              <a:rPr lang="en-US" sz="2400" dirty="0" smtClean="0"/>
              <a:t>Bait </a:t>
            </a:r>
            <a:r>
              <a:rPr lang="en-US" sz="2400" dirty="0"/>
              <a:t>and dust harborage areas identified by sticky traps</a:t>
            </a:r>
          </a:p>
          <a:p>
            <a:r>
              <a:rPr lang="en-US" sz="2400" dirty="0" smtClean="0"/>
              <a:t>Apply </a:t>
            </a:r>
            <a:r>
              <a:rPr lang="en-US" sz="2400" dirty="0"/>
              <a:t>residual sprays to </a:t>
            </a:r>
            <a:r>
              <a:rPr lang="en-US" sz="2400" dirty="0" smtClean="0"/>
              <a:t>harborages</a:t>
            </a:r>
          </a:p>
          <a:p>
            <a:r>
              <a:rPr lang="en-US" sz="2400" dirty="0" smtClean="0"/>
              <a:t>Monitor and test different methods to determine if pesticide treatment is necessary and when and where to apply.</a:t>
            </a:r>
            <a:endParaRPr lang="en-US" sz="2400" dirty="0"/>
          </a:p>
          <a:p>
            <a:endParaRPr lang="en-US" dirty="0"/>
          </a:p>
        </p:txBody>
      </p:sp>
    </p:spTree>
    <p:extLst>
      <p:ext uri="{BB962C8B-B14F-4D97-AF65-F5344CB8AC3E}">
        <p14:creationId xmlns:p14="http://schemas.microsoft.com/office/powerpoint/2010/main" val="3380231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IPM Example: </a:t>
            </a:r>
            <a:r>
              <a:rPr lang="en-US" dirty="0"/>
              <a:t/>
            </a:r>
            <a:br>
              <a:rPr lang="en-US" dirty="0"/>
            </a:br>
            <a:r>
              <a:rPr lang="en-US" dirty="0" smtClean="0"/>
              <a:t>Argentine Ant</a:t>
            </a:r>
            <a:br>
              <a:rPr lang="en-US" dirty="0" smtClean="0"/>
            </a:br>
            <a:r>
              <a:rPr lang="en-US" i="1" dirty="0"/>
              <a:t>Linepithema</a:t>
            </a:r>
            <a:r>
              <a:rPr lang="en-US" i="1" dirty="0"/>
              <a:t> </a:t>
            </a:r>
            <a:r>
              <a:rPr lang="en-US" i="1" dirty="0"/>
              <a:t>humile</a:t>
            </a:r>
            <a:r>
              <a:rPr lang="en-US" dirty="0"/>
              <a:t/>
            </a:r>
            <a:br>
              <a:rPr lang="en-US" dirty="0"/>
            </a:b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67000"/>
            <a:ext cx="33337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81200"/>
            <a:ext cx="3776122"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816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Argentine </a:t>
            </a:r>
            <a:r>
              <a:rPr lang="en-US" dirty="0"/>
              <a:t>Ant</a:t>
            </a:r>
            <a:br>
              <a:rPr lang="en-US" dirty="0"/>
            </a:br>
            <a:endParaRPr lang="en-US" dirty="0"/>
          </a:p>
        </p:txBody>
      </p:sp>
      <p:sp>
        <p:nvSpPr>
          <p:cNvPr id="3" name="Content Placeholder 2"/>
          <p:cNvSpPr>
            <a:spLocks noGrp="1"/>
          </p:cNvSpPr>
          <p:nvPr>
            <p:ph idx="1"/>
          </p:nvPr>
        </p:nvSpPr>
        <p:spPr/>
        <p:txBody>
          <a:bodyPr>
            <a:normAutofit/>
          </a:bodyPr>
          <a:lstStyle/>
          <a:p>
            <a:endParaRPr lang="en-US" dirty="0"/>
          </a:p>
          <a:p>
            <a:endParaRPr lang="en-US" dirty="0"/>
          </a:p>
          <a:p>
            <a:r>
              <a:rPr lang="en-US" sz="2000" dirty="0" smtClean="0"/>
              <a:t>Most </a:t>
            </a:r>
            <a:r>
              <a:rPr lang="en-US" sz="2000" dirty="0"/>
              <a:t>common ant occurring in and around the house and </a:t>
            </a:r>
            <a:r>
              <a:rPr lang="en-US" sz="2000" dirty="0" smtClean="0"/>
              <a:t>garden </a:t>
            </a:r>
          </a:p>
          <a:p>
            <a:r>
              <a:rPr lang="en-US" sz="2000" dirty="0"/>
              <a:t>Workers are all the same size, small, 1/8-inch long</a:t>
            </a:r>
          </a:p>
          <a:p>
            <a:r>
              <a:rPr lang="en-US" sz="2000" dirty="0"/>
              <a:t>Uniformly dull brown</a:t>
            </a:r>
          </a:p>
          <a:p>
            <a:r>
              <a:rPr lang="en-US" sz="2000" dirty="0"/>
              <a:t>Petiole with </a:t>
            </a:r>
            <a:r>
              <a:rPr lang="en-US" sz="2000" dirty="0" smtClean="0"/>
              <a:t>1 erect node </a:t>
            </a:r>
          </a:p>
          <a:p>
            <a:r>
              <a:rPr lang="en-US" sz="2000" dirty="0" smtClean="0"/>
              <a:t>Thorax uneven in shape when </a:t>
            </a:r>
            <a:r>
              <a:rPr lang="en-US" sz="2000" dirty="0"/>
              <a:t>viewed from side</a:t>
            </a:r>
          </a:p>
          <a:p>
            <a:r>
              <a:rPr lang="en-US" sz="2000" dirty="0"/>
              <a:t>Musty odor emitted when crushed</a:t>
            </a:r>
          </a:p>
          <a:p>
            <a:pPr marL="0" indent="0">
              <a:buNone/>
            </a:pP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609600"/>
            <a:ext cx="325556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717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Argentine </a:t>
            </a:r>
            <a:r>
              <a:rPr lang="en-US" dirty="0" smtClean="0"/>
              <a:t>Ant Biology</a:t>
            </a:r>
            <a:endParaRPr lang="en-US" dirty="0"/>
          </a:p>
        </p:txBody>
      </p:sp>
      <p:sp>
        <p:nvSpPr>
          <p:cNvPr id="3" name="Content Placeholder 2"/>
          <p:cNvSpPr>
            <a:spLocks noGrp="1"/>
          </p:cNvSpPr>
          <p:nvPr>
            <p:ph idx="1"/>
          </p:nvPr>
        </p:nvSpPr>
        <p:spPr>
          <a:xfrm>
            <a:off x="533400" y="762000"/>
            <a:ext cx="7125112" cy="4051437"/>
          </a:xfrm>
        </p:spPr>
        <p:txBody>
          <a:bodyPr/>
          <a:lstStyle/>
          <a:p>
            <a:endParaRPr lang="en-US" dirty="0"/>
          </a:p>
          <a:p>
            <a:endParaRPr lang="en-US" dirty="0"/>
          </a:p>
          <a:p>
            <a:r>
              <a:rPr lang="en-US" dirty="0"/>
              <a:t>Outdoors in soil, under wood, slabs, debris, mulch, or in branches and cavities of trees and shrubs</a:t>
            </a:r>
          </a:p>
          <a:p>
            <a:r>
              <a:rPr lang="en-US" dirty="0"/>
              <a:t>Shallow, 1- to 2-inch deep mounds in open, often disturbed habitats, either moist or dry</a:t>
            </a:r>
          </a:p>
          <a:p>
            <a:r>
              <a:rPr lang="en-US" dirty="0"/>
              <a:t>Millions of ants </a:t>
            </a:r>
            <a:r>
              <a:rPr lang="en-US" dirty="0" smtClean="0"/>
              <a:t>per colony with </a:t>
            </a:r>
            <a:r>
              <a:rPr lang="en-US" dirty="0"/>
              <a:t>multiple queens and many </a:t>
            </a:r>
            <a:r>
              <a:rPr lang="en-US" dirty="0"/>
              <a:t>subcolonies</a:t>
            </a:r>
            <a:endParaRPr lang="en-US" dirty="0"/>
          </a:p>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343400"/>
            <a:ext cx="3825283"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364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Behavior</a:t>
            </a:r>
            <a:endParaRPr lang="en-US" dirty="0"/>
          </a:p>
        </p:txBody>
      </p:sp>
      <p:sp>
        <p:nvSpPr>
          <p:cNvPr id="3" name="Content Placeholder 2"/>
          <p:cNvSpPr>
            <a:spLocks noGrp="1"/>
          </p:cNvSpPr>
          <p:nvPr>
            <p:ph idx="1"/>
          </p:nvPr>
        </p:nvSpPr>
        <p:spPr/>
        <p:txBody>
          <a:bodyPr/>
          <a:lstStyle/>
          <a:p>
            <a:r>
              <a:rPr lang="en-US" dirty="0" smtClean="0"/>
              <a:t>Feed on </a:t>
            </a:r>
            <a:r>
              <a:rPr lang="en-US" dirty="0"/>
              <a:t>sweets, fresh fruit, and buds of some plants </a:t>
            </a:r>
          </a:p>
          <a:p>
            <a:r>
              <a:rPr lang="en-US" dirty="0"/>
              <a:t>Tend honeydew-producing species</a:t>
            </a:r>
          </a:p>
          <a:p>
            <a:r>
              <a:rPr lang="en-US" dirty="0"/>
              <a:t>Forage for sweets and oils in homes</a:t>
            </a:r>
          </a:p>
          <a:p>
            <a:r>
              <a:rPr lang="en-US" dirty="0"/>
              <a:t>Travel rapidly in distinctive trails along sidewalks, up sides of buildings, along branches of trees and shrubs, along baseboards, and under edges of carpets </a:t>
            </a:r>
          </a:p>
          <a:p>
            <a:r>
              <a:rPr lang="en-US" dirty="0"/>
              <a:t>Colonies may split in spring and summer when queen and workers move to new site; not antagonistic toward each other </a:t>
            </a:r>
          </a:p>
          <a:p>
            <a:endParaRPr lang="en-US" dirty="0"/>
          </a:p>
        </p:txBody>
      </p:sp>
    </p:spTree>
    <p:extLst>
      <p:ext uri="{BB962C8B-B14F-4D97-AF65-F5344CB8AC3E}">
        <p14:creationId xmlns:p14="http://schemas.microsoft.com/office/powerpoint/2010/main" val="1151686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25113" cy="924475"/>
          </a:xfrm>
        </p:spPr>
        <p:txBody>
          <a:bodyPr/>
          <a:lstStyle/>
          <a:p>
            <a:r>
              <a:rPr lang="en-US" dirty="0"/>
              <a:t/>
            </a:r>
            <a:br>
              <a:rPr lang="en-US" dirty="0"/>
            </a:br>
            <a:r>
              <a:rPr lang="en-US" dirty="0" smtClean="0"/>
              <a:t>Prevention </a:t>
            </a:r>
            <a:endParaRPr lang="en-US" dirty="0"/>
          </a:p>
        </p:txBody>
      </p:sp>
      <p:sp>
        <p:nvSpPr>
          <p:cNvPr id="3" name="Content Placeholder 2"/>
          <p:cNvSpPr>
            <a:spLocks noGrp="1"/>
          </p:cNvSpPr>
          <p:nvPr>
            <p:ph idx="1"/>
          </p:nvPr>
        </p:nvSpPr>
        <p:spPr>
          <a:xfrm>
            <a:off x="914400" y="2438400"/>
            <a:ext cx="7125112" cy="4051437"/>
          </a:xfrm>
        </p:spPr>
        <p:txBody>
          <a:bodyPr>
            <a:normAutofit fontScale="85000" lnSpcReduction="20000"/>
          </a:bodyPr>
          <a:lstStyle/>
          <a:p>
            <a:r>
              <a:rPr lang="en-US" dirty="0"/>
              <a:t>Manage honeydew-producing insects such as aphids and soft scales on trees and shrubs near the house. Once in trees, ants protect these pests from natural enemies, making many pest problems worse. </a:t>
            </a:r>
          </a:p>
          <a:p>
            <a:r>
              <a:rPr lang="en-US" dirty="0"/>
              <a:t>Remove trees and shrubs that consistently host ants and are adjacent to houses. Honeydew producers provide a great source of food for ants, and ant colonies may enlarge as a result and frequently invade nearby structures.</a:t>
            </a:r>
          </a:p>
          <a:p>
            <a:r>
              <a:rPr lang="en-US" dirty="0"/>
              <a:t>Band tree trunks with sticky substances such as </a:t>
            </a:r>
            <a:r>
              <a:rPr lang="en-US" dirty="0"/>
              <a:t>Tanglefoot</a:t>
            </a:r>
            <a:r>
              <a:rPr lang="en-US" dirty="0"/>
              <a:t>. </a:t>
            </a:r>
          </a:p>
          <a:p>
            <a:r>
              <a:rPr lang="en-US" dirty="0"/>
              <a:t>Trim branches to keep them from touching structures or plants so that ants are forced to climb up the trunk through the </a:t>
            </a:r>
            <a:r>
              <a:rPr lang="en-US" dirty="0"/>
              <a:t>Tanglefoot</a:t>
            </a:r>
            <a:r>
              <a:rPr lang="en-US" dirty="0"/>
              <a:t>. </a:t>
            </a:r>
          </a:p>
          <a:p>
            <a:r>
              <a:rPr lang="en-US" dirty="0"/>
              <a:t>Protect young or sensitive trees from possible injury by wrapping the trunk with a collar of heavy paper, duct tape, or fabric tree wrap and coating this with the sticky material. </a:t>
            </a:r>
          </a:p>
          <a:p>
            <a:r>
              <a:rPr lang="en-US" dirty="0"/>
              <a:t>Check the sticky material every 1 to 2 weeks and stir with a stick to prevent it from getting clogged with debris that allows ants to cross. </a:t>
            </a:r>
          </a:p>
          <a:p>
            <a:pPr marL="0" indent="0">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171" y="152400"/>
            <a:ext cx="2819400" cy="230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451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a:t>
            </a:r>
            <a:r>
              <a:rPr lang="en-US" dirty="0"/>
              <a:t>controls</a:t>
            </a:r>
            <a:endParaRPr lang="en-US" dirty="0"/>
          </a:p>
        </p:txBody>
      </p:sp>
      <p:sp>
        <p:nvSpPr>
          <p:cNvPr id="3" name="Content Placeholder 2"/>
          <p:cNvSpPr>
            <a:spLocks noGrp="1"/>
          </p:cNvSpPr>
          <p:nvPr>
            <p:ph idx="1"/>
          </p:nvPr>
        </p:nvSpPr>
        <p:spPr>
          <a:xfrm>
            <a:off x="990600" y="1676400"/>
            <a:ext cx="7125112" cy="4051437"/>
          </a:xfrm>
        </p:spPr>
        <p:txBody>
          <a:bodyPr>
            <a:normAutofit fontScale="70000" lnSpcReduction="20000"/>
          </a:bodyPr>
          <a:lstStyle/>
          <a:p>
            <a:endParaRPr lang="en-US" dirty="0"/>
          </a:p>
          <a:p>
            <a:endParaRPr lang="en-US" dirty="0"/>
          </a:p>
          <a:p>
            <a:r>
              <a:rPr lang="en-US" sz="2400" dirty="0"/>
              <a:t>Sponge invaders with soapy water as soon as you see them.</a:t>
            </a:r>
          </a:p>
          <a:p>
            <a:r>
              <a:rPr lang="en-US" sz="2400" dirty="0"/>
              <a:t>Plug up ant entryways with caulk or petroleum jelly.</a:t>
            </a:r>
          </a:p>
          <a:p>
            <a:r>
              <a:rPr lang="en-US" sz="2400" dirty="0"/>
              <a:t>Remove infested potted plants.</a:t>
            </a:r>
          </a:p>
          <a:p>
            <a:r>
              <a:rPr lang="en-US" sz="2400" dirty="0"/>
              <a:t>Clean up food sources such as sugary spills, pet food, or garbage.</a:t>
            </a:r>
          </a:p>
          <a:p>
            <a:r>
              <a:rPr lang="en-US" sz="2400" dirty="0"/>
              <a:t>Rely on </a:t>
            </a:r>
            <a:r>
              <a:rPr lang="en-US" sz="2400" dirty="0" smtClean="0"/>
              <a:t>baits to </a:t>
            </a:r>
            <a:r>
              <a:rPr lang="en-US" sz="2400" dirty="0"/>
              <a:t>control the ant colony.</a:t>
            </a:r>
          </a:p>
          <a:p>
            <a:r>
              <a:rPr lang="en-US" sz="2400" dirty="0"/>
              <a:t>Indoor sprays are not usually necessary.</a:t>
            </a:r>
          </a:p>
          <a:p>
            <a:r>
              <a:rPr lang="en-US" sz="2400" dirty="0" smtClean="0"/>
              <a:t>Monitor and test different methods to determine if pesticide treatment is necessary and when and where to apply.</a:t>
            </a:r>
            <a:endParaRPr lang="en-US" sz="2400" dirty="0"/>
          </a:p>
          <a:p>
            <a:endParaRPr lang="en-US" dirty="0"/>
          </a:p>
        </p:txBody>
      </p:sp>
    </p:spTree>
    <p:extLst>
      <p:ext uri="{BB962C8B-B14F-4D97-AF65-F5344CB8AC3E}">
        <p14:creationId xmlns:p14="http://schemas.microsoft.com/office/powerpoint/2010/main" val="38884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normAutofit fontScale="77500" lnSpcReduction="20000"/>
          </a:bodyPr>
          <a:lstStyle/>
          <a:p>
            <a:r>
              <a:rPr lang="en-US" sz="2400" dirty="0" smtClean="0"/>
              <a:t>Urban runoff is the leading source of pollution to the S.F. Bay</a:t>
            </a:r>
          </a:p>
          <a:p>
            <a:r>
              <a:rPr lang="en-US" sz="2400" dirty="0" smtClean="0"/>
              <a:t>All stormwater programs are required to have IPM programs/policies and to implement those program/policies</a:t>
            </a:r>
          </a:p>
          <a:p>
            <a:r>
              <a:rPr lang="en-US" sz="2400" dirty="0" smtClean="0"/>
              <a:t>All pesticide use has to be tracked to show trends</a:t>
            </a:r>
          </a:p>
          <a:p>
            <a:r>
              <a:rPr lang="en-US" sz="2400" dirty="0" smtClean="0"/>
              <a:t>IPM Programs or SOP need to be written and contain a tiered approached to pesticide use with an approved/limited/banned classification of pesticide use.</a:t>
            </a:r>
          </a:p>
          <a:p>
            <a:r>
              <a:rPr lang="en-US" sz="2400" dirty="0" smtClean="0"/>
              <a:t>IPM is a long-term, common-sense program of managing pests with the least toxic effect on people and the environment.   </a:t>
            </a:r>
          </a:p>
          <a:p>
            <a:r>
              <a:rPr lang="en-US" sz="2400" dirty="0" smtClean="0"/>
              <a:t>Come see me in three years.</a:t>
            </a:r>
            <a:endParaRPr lang="en-US" sz="2400" dirty="0"/>
          </a:p>
        </p:txBody>
      </p:sp>
    </p:spTree>
    <p:extLst>
      <p:ext uri="{BB962C8B-B14F-4D97-AF65-F5344CB8AC3E}">
        <p14:creationId xmlns:p14="http://schemas.microsoft.com/office/powerpoint/2010/main" val="571220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pesticide?</a:t>
            </a:r>
            <a:endParaRPr lang="en-US" dirty="0"/>
          </a:p>
        </p:txBody>
      </p:sp>
      <p:sp>
        <p:nvSpPr>
          <p:cNvPr id="3" name="Content Placeholder 2"/>
          <p:cNvSpPr>
            <a:spLocks noGrp="1"/>
          </p:cNvSpPr>
          <p:nvPr>
            <p:ph idx="1"/>
          </p:nvPr>
        </p:nvSpPr>
        <p:spPr/>
        <p:txBody>
          <a:bodyPr/>
          <a:lstStyle/>
          <a:p>
            <a:pPr algn="just"/>
            <a:r>
              <a:rPr lang="en-US" dirty="0"/>
              <a:t>A pesticide is a chemical used to prevent, destroy, or repel pests. Examples: </a:t>
            </a:r>
          </a:p>
          <a:p>
            <a:pPr algn="just"/>
            <a:endParaRPr lang="en-US" dirty="0"/>
          </a:p>
          <a:p>
            <a:pPr marL="0" indent="0" algn="just">
              <a:buNone/>
            </a:pPr>
            <a:r>
              <a:rPr lang="en-US" dirty="0"/>
              <a:t>Algicidees, Antifouling agents, Antimicrobial, Attractants, Biopesticides, Biocides, Disinfectants and sanitizers, Fungicides, Fumigants, Herbicides, Insecticides, Miticides, Microbial pesticides, Molluscicides, Nematicides, Ovicides, Pheromone, Repellents, Rodenticides, Defoliants, Dessicants, Insect growth Regulators, Plant growth Regulators</a:t>
            </a:r>
          </a:p>
          <a:p>
            <a:endParaRPr lang="en-US" dirty="0"/>
          </a:p>
        </p:txBody>
      </p:sp>
    </p:spTree>
    <p:extLst>
      <p:ext uri="{BB962C8B-B14F-4D97-AF65-F5344CB8AC3E}">
        <p14:creationId xmlns:p14="http://schemas.microsoft.com/office/powerpoint/2010/main" val="311000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IPM?</a:t>
            </a:r>
            <a:endParaRPr lang="en-US" dirty="0"/>
          </a:p>
        </p:txBody>
      </p:sp>
      <p:sp>
        <p:nvSpPr>
          <p:cNvPr id="3" name="Content Placeholder 2"/>
          <p:cNvSpPr>
            <a:spLocks noGrp="1"/>
          </p:cNvSpPr>
          <p:nvPr>
            <p:ph idx="1"/>
          </p:nvPr>
        </p:nvSpPr>
        <p:spPr/>
        <p:txBody>
          <a:bodyPr/>
          <a:lstStyle/>
          <a:p>
            <a:r>
              <a:rPr lang="en-US" dirty="0"/>
              <a:t>Integrated Pest Management (IPM) is an effective and environmentally sensitive </a:t>
            </a:r>
            <a:r>
              <a:rPr lang="en-US" dirty="0" smtClean="0"/>
              <a:t>and long-term approach </a:t>
            </a:r>
            <a:r>
              <a:rPr lang="en-US" dirty="0"/>
              <a:t>to pest management that relies on a combination of common-sense practices</a:t>
            </a:r>
            <a:r>
              <a:rPr lang="en-US" dirty="0" smtClean="0"/>
              <a:t>.</a:t>
            </a:r>
          </a:p>
          <a:p>
            <a:r>
              <a:rPr lang="en-US" dirty="0"/>
              <a:t>IPM takes advantage of all appropriate pest management options including, but not limited to, the use of pesticides and pesticide </a:t>
            </a:r>
            <a:r>
              <a:rPr lang="en-US" dirty="0" smtClean="0"/>
              <a:t>alternatives</a:t>
            </a:r>
            <a:r>
              <a:rPr lang="en-US" dirty="0"/>
              <a:t> to manage pests </a:t>
            </a:r>
            <a:r>
              <a:rPr lang="en-US" dirty="0" smtClean="0"/>
              <a:t>with </a:t>
            </a:r>
            <a:r>
              <a:rPr lang="en-US" dirty="0"/>
              <a:t>the least possible hazard to people, property, and the environment. </a:t>
            </a:r>
          </a:p>
        </p:txBody>
      </p:sp>
    </p:spTree>
    <p:extLst>
      <p:ext uri="{BB962C8B-B14F-4D97-AF65-F5344CB8AC3E}">
        <p14:creationId xmlns:p14="http://schemas.microsoft.com/office/powerpoint/2010/main" val="953957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IPM?</a:t>
            </a:r>
            <a:endParaRPr lang="en-US" dirty="0"/>
          </a:p>
        </p:txBody>
      </p:sp>
      <p:sp>
        <p:nvSpPr>
          <p:cNvPr id="3" name="Content Placeholder 2"/>
          <p:cNvSpPr>
            <a:spLocks noGrp="1"/>
          </p:cNvSpPr>
          <p:nvPr>
            <p:ph idx="1"/>
          </p:nvPr>
        </p:nvSpPr>
        <p:spPr>
          <a:xfrm>
            <a:off x="1180688" y="2209800"/>
            <a:ext cx="7125112" cy="4051437"/>
          </a:xfrm>
        </p:spPr>
        <p:txBody>
          <a:bodyPr>
            <a:normAutofit fontScale="92500" lnSpcReduction="10000"/>
          </a:bodyPr>
          <a:lstStyle/>
          <a:p>
            <a:r>
              <a:rPr lang="en-US" b="1" dirty="0"/>
              <a:t>Contamination of creeks, rivers, and oceans</a:t>
            </a:r>
          </a:p>
          <a:p>
            <a:pPr lvl="1"/>
            <a:r>
              <a:rPr lang="en-US" dirty="0" smtClean="0"/>
              <a:t>California </a:t>
            </a:r>
            <a:r>
              <a:rPr lang="en-US" dirty="0"/>
              <a:t>creeks, rivers, and oceans are being contaminated with pesticides and other chemicals commonly used around our homes and gardens. These </a:t>
            </a:r>
            <a:r>
              <a:rPr lang="en-US" dirty="0" smtClean="0"/>
              <a:t>chemicals </a:t>
            </a:r>
            <a:r>
              <a:rPr lang="en-US" dirty="0"/>
              <a:t>are not only a threat to aquatic life, but they can also affect the quality of our drinking water</a:t>
            </a:r>
            <a:r>
              <a:rPr lang="en-US" dirty="0" smtClean="0"/>
              <a:t>.</a:t>
            </a:r>
          </a:p>
          <a:p>
            <a:r>
              <a:rPr lang="en-US" b="1" dirty="0"/>
              <a:t>Toxicity to living organisms</a:t>
            </a:r>
          </a:p>
          <a:p>
            <a:pPr lvl="1"/>
            <a:r>
              <a:rPr lang="en-US" dirty="0"/>
              <a:t>All pesticides </a:t>
            </a:r>
            <a:r>
              <a:rPr lang="en-US" dirty="0" smtClean="0"/>
              <a:t>are toxic at </a:t>
            </a:r>
            <a:r>
              <a:rPr lang="en-US" dirty="0"/>
              <a:t>some level, but each varies in their toxicity to humans and other animals. Organophosphates, including diazinon and chlorpyrifos, are insecticides that contain phosphorus; they are nerve poisons and act by inhibiting important enzymes in the nervous system in animals. Pyrethroids are another class of insecticides that are not as toxic to humans and other mammals, but are quite toxic to fish and invertebrates.  Both the organophosphates and pyrethroids pose serious threats </a:t>
            </a:r>
            <a:r>
              <a:rPr lang="en-US" dirty="0" smtClean="0"/>
              <a:t>to aquatic invertebrates in </a:t>
            </a:r>
            <a:r>
              <a:rPr lang="en-US" dirty="0"/>
              <a:t>California waterways.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419600"/>
            <a:ext cx="145542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8640" y="76349"/>
            <a:ext cx="2064760" cy="2133451"/>
          </a:xfrm>
          <a:prstGeom prst="rect">
            <a:avLst/>
          </a:prstGeom>
        </p:spPr>
      </p:pic>
    </p:spTree>
    <p:extLst>
      <p:ext uri="{BB962C8B-B14F-4D97-AF65-F5344CB8AC3E}">
        <p14:creationId xmlns:p14="http://schemas.microsoft.com/office/powerpoint/2010/main" val="2277715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924475"/>
          </a:xfrm>
        </p:spPr>
        <p:txBody>
          <a:bodyPr/>
          <a:lstStyle/>
          <a:p>
            <a:r>
              <a:rPr lang="en-US" dirty="0"/>
              <a:t>NPDES requirements for </a:t>
            </a:r>
            <a:r>
              <a:rPr lang="en-US" dirty="0" smtClean="0"/>
              <a:t>IPM</a:t>
            </a:r>
            <a:endParaRPr lang="en-US" dirty="0"/>
          </a:p>
        </p:txBody>
      </p:sp>
      <p:sp>
        <p:nvSpPr>
          <p:cNvPr id="3" name="Content Placeholder 2"/>
          <p:cNvSpPr>
            <a:spLocks noGrp="1"/>
          </p:cNvSpPr>
          <p:nvPr>
            <p:ph idx="1"/>
          </p:nvPr>
        </p:nvSpPr>
        <p:spPr>
          <a:xfrm>
            <a:off x="1009443" y="1295399"/>
            <a:ext cx="7125112" cy="5410201"/>
          </a:xfrm>
        </p:spPr>
        <p:txBody>
          <a:bodyPr>
            <a:normAutofit fontScale="85000" lnSpcReduction="20000"/>
          </a:bodyPr>
          <a:lstStyle/>
          <a:p>
            <a:r>
              <a:rPr lang="en-US" dirty="0" smtClean="0"/>
              <a:t>C.9 Pesticide Toxicity Control:</a:t>
            </a:r>
          </a:p>
          <a:p>
            <a:pPr lvl="1"/>
            <a:r>
              <a:rPr lang="en-US" dirty="0" smtClean="0">
                <a:solidFill>
                  <a:srgbClr val="C00000"/>
                </a:solidFill>
              </a:rPr>
              <a:t>Implement a pesticide toxicity control program that addresses use of pesticides within your municipality that threatens water </a:t>
            </a:r>
            <a:r>
              <a:rPr lang="en-US" dirty="0" smtClean="0">
                <a:solidFill>
                  <a:srgbClr val="C00000"/>
                </a:solidFill>
              </a:rPr>
              <a:t>quality</a:t>
            </a:r>
          </a:p>
          <a:p>
            <a:pPr lvl="1"/>
            <a:r>
              <a:rPr lang="en-US" dirty="0" smtClean="0">
                <a:solidFill>
                  <a:srgbClr val="C00000"/>
                </a:solidFill>
              </a:rPr>
              <a:t>C.9.a Adopt an IPM Policy or Ordinance</a:t>
            </a:r>
          </a:p>
          <a:p>
            <a:pPr lvl="1"/>
            <a:r>
              <a:rPr lang="en-US" dirty="0" smtClean="0">
                <a:solidFill>
                  <a:srgbClr val="C00000"/>
                </a:solidFill>
              </a:rPr>
              <a:t>C.9.b Implement IPM Policy or Ordinance</a:t>
            </a:r>
          </a:p>
          <a:p>
            <a:pPr lvl="2"/>
            <a:r>
              <a:rPr lang="en-US" dirty="0">
                <a:solidFill>
                  <a:srgbClr val="C00000"/>
                </a:solidFill>
              </a:rPr>
              <a:t>Establish </a:t>
            </a:r>
            <a:r>
              <a:rPr lang="en-US" b="1" dirty="0">
                <a:solidFill>
                  <a:srgbClr val="C00000"/>
                </a:solidFill>
              </a:rPr>
              <a:t>written</a:t>
            </a:r>
            <a:r>
              <a:rPr lang="en-US" dirty="0">
                <a:solidFill>
                  <a:srgbClr val="C00000"/>
                </a:solidFill>
              </a:rPr>
              <a:t> </a:t>
            </a:r>
            <a:r>
              <a:rPr lang="en-US" dirty="0" smtClean="0">
                <a:solidFill>
                  <a:srgbClr val="C00000"/>
                </a:solidFill>
              </a:rPr>
              <a:t>SOPs </a:t>
            </a:r>
            <a:r>
              <a:rPr lang="en-US" dirty="0">
                <a:solidFill>
                  <a:srgbClr val="C00000"/>
                </a:solidFill>
              </a:rPr>
              <a:t>for pesticide use and report trends in </a:t>
            </a:r>
            <a:r>
              <a:rPr lang="en-US" dirty="0" smtClean="0">
                <a:solidFill>
                  <a:srgbClr val="C00000"/>
                </a:solidFill>
              </a:rPr>
              <a:t>pesticide use</a:t>
            </a:r>
            <a:endParaRPr lang="en-US" dirty="0" smtClean="0">
              <a:solidFill>
                <a:srgbClr val="C00000"/>
              </a:solidFill>
            </a:endParaRPr>
          </a:p>
          <a:p>
            <a:pPr lvl="1"/>
            <a:r>
              <a:rPr lang="en-US" dirty="0" smtClean="0">
                <a:solidFill>
                  <a:srgbClr val="C00000"/>
                </a:solidFill>
              </a:rPr>
              <a:t>C.9.c Train Municipal Employees (every three years)</a:t>
            </a:r>
          </a:p>
          <a:p>
            <a:pPr lvl="1"/>
            <a:r>
              <a:rPr lang="en-US" dirty="0" smtClean="0">
                <a:solidFill>
                  <a:srgbClr val="C00000"/>
                </a:solidFill>
              </a:rPr>
              <a:t>C.9.d Require Contractors to Implement IPM with contracts including IPM or through IPM certification.</a:t>
            </a:r>
          </a:p>
          <a:p>
            <a:pPr lvl="1"/>
            <a:endParaRPr lang="en-US" dirty="0">
              <a:solidFill>
                <a:srgbClr val="C00000"/>
              </a:solidFill>
            </a:endParaRPr>
          </a:p>
          <a:p>
            <a:pPr lvl="1"/>
            <a:endParaRPr lang="en-US" dirty="0" smtClean="0">
              <a:solidFill>
                <a:srgbClr val="C00000"/>
              </a:solidFill>
            </a:endParaRPr>
          </a:p>
          <a:p>
            <a:pPr lvl="1"/>
            <a:endParaRPr lang="en-US" dirty="0" smtClean="0">
              <a:solidFill>
                <a:srgbClr val="C00000"/>
              </a:solidFill>
            </a:endParaRPr>
          </a:p>
          <a:p>
            <a:pPr lvl="1"/>
            <a:endParaRPr lang="en-US" dirty="0">
              <a:solidFill>
                <a:srgbClr val="C00000"/>
              </a:solidFill>
            </a:endParaRPr>
          </a:p>
          <a:p>
            <a:pPr lvl="1"/>
            <a:endParaRPr lang="en-US" dirty="0" smtClean="0">
              <a:solidFill>
                <a:srgbClr val="C00000"/>
              </a:solidFill>
            </a:endParaRPr>
          </a:p>
          <a:p>
            <a:pPr lvl="1"/>
            <a:r>
              <a:rPr lang="en-US" dirty="0" smtClean="0"/>
              <a:t>C.9.e Track and Participate in Relevant Regulatory Processes</a:t>
            </a:r>
          </a:p>
          <a:p>
            <a:pPr lvl="1"/>
            <a:r>
              <a:rPr lang="en-US" dirty="0" smtClean="0">
                <a:solidFill>
                  <a:srgbClr val="C00000"/>
                </a:solidFill>
              </a:rPr>
              <a:t>C.9.f Interface with County Ag Commissioners </a:t>
            </a:r>
            <a:r>
              <a:rPr lang="en-US" dirty="0" smtClean="0">
                <a:solidFill>
                  <a:srgbClr val="C00000"/>
                </a:solidFill>
              </a:rPr>
              <a:t>(report improper pesticide usage)</a:t>
            </a:r>
            <a:endParaRPr lang="en-US" dirty="0" smtClean="0">
              <a:solidFill>
                <a:srgbClr val="C00000"/>
              </a:solidFill>
            </a:endParaRPr>
          </a:p>
          <a:p>
            <a:pPr lvl="1"/>
            <a:r>
              <a:rPr lang="en-US" dirty="0" smtClean="0"/>
              <a:t>C.9.g Evaluate Implementation of Source Control Actions Relating to Pesticides</a:t>
            </a:r>
          </a:p>
          <a:p>
            <a:pPr lvl="1"/>
            <a:r>
              <a:rPr lang="en-US" dirty="0" smtClean="0">
                <a:solidFill>
                  <a:srgbClr val="C00000"/>
                </a:solidFill>
              </a:rPr>
              <a:t>C.9.h Public Outreach (point of purchase, residents, and PCOs)</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886200"/>
            <a:ext cx="1722664" cy="9262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3638" y="3832678"/>
            <a:ext cx="995962" cy="103327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6407" y="3823869"/>
            <a:ext cx="1108593" cy="10489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3479800"/>
            <a:ext cx="1079500" cy="1549400"/>
          </a:xfrm>
          <a:prstGeom prst="rect">
            <a:avLst/>
          </a:prstGeom>
        </p:spPr>
      </p:pic>
    </p:spTree>
    <p:extLst>
      <p:ext uri="{BB962C8B-B14F-4D97-AF65-F5344CB8AC3E}">
        <p14:creationId xmlns:p14="http://schemas.microsoft.com/office/powerpoint/2010/main" val="1308485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1771"/>
            <a:ext cx="7125113" cy="924475"/>
          </a:xfrm>
        </p:spPr>
        <p:txBody>
          <a:bodyPr/>
          <a:lstStyle/>
          <a:p>
            <a:r>
              <a:rPr lang="en-US" dirty="0" smtClean="0"/>
              <a:t>IPM Policy</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825235"/>
            <a:ext cx="4572000" cy="6032765"/>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838200"/>
            <a:ext cx="4162425" cy="2914650"/>
          </a:xfrm>
          <a:prstGeom prst="rect">
            <a:avLst/>
          </a:prstGeom>
        </p:spPr>
      </p:pic>
    </p:spTree>
    <p:extLst>
      <p:ext uri="{BB962C8B-B14F-4D97-AF65-F5344CB8AC3E}">
        <p14:creationId xmlns:p14="http://schemas.microsoft.com/office/powerpoint/2010/main" val="802381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IPM Program</a:t>
            </a:r>
            <a:endParaRPr lang="en-US" dirty="0"/>
          </a:p>
        </p:txBody>
      </p:sp>
      <p:sp>
        <p:nvSpPr>
          <p:cNvPr id="3" name="Content Placeholder 2"/>
          <p:cNvSpPr>
            <a:spLocks noGrp="1"/>
          </p:cNvSpPr>
          <p:nvPr>
            <p:ph idx="1"/>
          </p:nvPr>
        </p:nvSpPr>
        <p:spPr>
          <a:xfrm>
            <a:off x="1009443" y="2340761"/>
            <a:ext cx="7125112" cy="5050639"/>
          </a:xfrm>
        </p:spPr>
        <p:txBody>
          <a:bodyPr>
            <a:normAutofit fontScale="92500" lnSpcReduction="10000"/>
          </a:bodyPr>
          <a:lstStyle/>
          <a:p>
            <a:r>
              <a:rPr lang="en-US" dirty="0" smtClean="0"/>
              <a:t>Goals and Purpose</a:t>
            </a:r>
            <a:endParaRPr lang="en-US" dirty="0"/>
          </a:p>
          <a:p>
            <a:r>
              <a:rPr lang="en-US" dirty="0"/>
              <a:t>IPM </a:t>
            </a:r>
            <a:r>
              <a:rPr lang="en-US" dirty="0" smtClean="0"/>
              <a:t>Policy</a:t>
            </a:r>
          </a:p>
          <a:p>
            <a:r>
              <a:rPr lang="en-US" dirty="0" smtClean="0"/>
              <a:t>Roles and Responsibilities (may include an IPM coordinator and/or a IPM committee)</a:t>
            </a:r>
          </a:p>
          <a:p>
            <a:r>
              <a:rPr lang="en-US" dirty="0" smtClean="0"/>
              <a:t>Implementation Practices</a:t>
            </a:r>
          </a:p>
          <a:p>
            <a:pPr lvl="1"/>
            <a:r>
              <a:rPr lang="en-US" dirty="0" smtClean="0"/>
              <a:t>Pesticide selection and approval</a:t>
            </a:r>
          </a:p>
          <a:p>
            <a:pPr lvl="1"/>
            <a:r>
              <a:rPr lang="en-US" dirty="0" smtClean="0"/>
              <a:t>Establishing pesticide free zones (for sensitive public areas and creeks)</a:t>
            </a:r>
          </a:p>
          <a:p>
            <a:pPr lvl="1"/>
            <a:r>
              <a:rPr lang="en-US" dirty="0" smtClean="0"/>
              <a:t>Pesticide applicator selection and approval process (for hiring a contractor)</a:t>
            </a:r>
          </a:p>
          <a:p>
            <a:pPr lvl="1"/>
            <a:r>
              <a:rPr lang="en-US" dirty="0" smtClean="0"/>
              <a:t>IPM application (who applies and where)</a:t>
            </a:r>
          </a:p>
          <a:p>
            <a:pPr lvl="1"/>
            <a:r>
              <a:rPr lang="en-US" dirty="0" smtClean="0"/>
              <a:t>Education and training</a:t>
            </a:r>
          </a:p>
          <a:p>
            <a:pPr lvl="1"/>
            <a:r>
              <a:rPr lang="en-US" dirty="0" smtClean="0"/>
              <a:t>Notification for pesticide applications</a:t>
            </a:r>
          </a:p>
          <a:p>
            <a:pPr lvl="1"/>
            <a:r>
              <a:rPr lang="en-US" dirty="0" smtClean="0"/>
              <a:t>Record keeping/program review</a:t>
            </a:r>
          </a:p>
          <a:p>
            <a:pPr lvl="1"/>
            <a:r>
              <a:rPr lang="en-US" dirty="0" smtClean="0"/>
              <a:t>Outreach to the public</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21332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TC102455596[[fn=Spring]]</Template>
  <TotalTime>630</TotalTime>
  <Words>1734</Words>
  <Application>Microsoft Office PowerPoint</Application>
  <PresentationFormat>On-screen Show (4:3)</PresentationFormat>
  <Paragraphs>262</Paragraphs>
  <Slides>37</Slides>
  <Notes>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Spring</vt:lpstr>
      <vt:lpstr>PowerPoint Presentation</vt:lpstr>
      <vt:lpstr>Agenda</vt:lpstr>
      <vt:lpstr>Disclaimer</vt:lpstr>
      <vt:lpstr>What is a pesticide?</vt:lpstr>
      <vt:lpstr>What is IPM?</vt:lpstr>
      <vt:lpstr>Why IPM?</vt:lpstr>
      <vt:lpstr>NPDES requirements for IPM</vt:lpstr>
      <vt:lpstr>IPM Policy</vt:lpstr>
      <vt:lpstr>IPM Program</vt:lpstr>
      <vt:lpstr>IPM Philosophy</vt:lpstr>
      <vt:lpstr>IPM Tiered Approach </vt:lpstr>
      <vt:lpstr>Pesticide Tiered Approach</vt:lpstr>
      <vt:lpstr>Structural IPM</vt:lpstr>
      <vt:lpstr>Pest Identification</vt:lpstr>
      <vt:lpstr>Pests of Buildings</vt:lpstr>
      <vt:lpstr>Pest Biology</vt:lpstr>
      <vt:lpstr>Pest Biology</vt:lpstr>
      <vt:lpstr>Break</vt:lpstr>
      <vt:lpstr>Structural IPM from a Stormwater Perspective</vt:lpstr>
      <vt:lpstr>How pesticides enter the storm drain system:</vt:lpstr>
      <vt:lpstr>MRP Pesticide Reduction Requirements</vt:lpstr>
      <vt:lpstr>Pesticides that Threaten Stormwater Runoff</vt:lpstr>
      <vt:lpstr>Known problem pesticides: Pyrethroids and Organophosphates</vt:lpstr>
      <vt:lpstr> IPM Example:  German cockroach Blatella germanica </vt:lpstr>
      <vt:lpstr>German cockroach</vt:lpstr>
      <vt:lpstr>German Cockroach Biology</vt:lpstr>
      <vt:lpstr> Example thresholds for German Cockroach</vt:lpstr>
      <vt:lpstr>Proper placement of sticky trap </vt:lpstr>
      <vt:lpstr> Treatment areas for German  Cockroach</vt:lpstr>
      <vt:lpstr>Effective controls</vt:lpstr>
      <vt:lpstr> IPM Example:  Argentine Ant Linepithema humile </vt:lpstr>
      <vt:lpstr> Argentine Ant </vt:lpstr>
      <vt:lpstr>Argentine Ant Biology</vt:lpstr>
      <vt:lpstr> Behavior</vt:lpstr>
      <vt:lpstr> Prevention </vt:lpstr>
      <vt:lpstr>Effective controls</vt:lpstr>
      <vt:lpstr>Take Home Message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 Wilfong</dc:creator>
  <cp:lastModifiedBy>Elisa Wilfong</cp:lastModifiedBy>
  <cp:revision>41</cp:revision>
  <dcterms:created xsi:type="dcterms:W3CDTF">2011-06-28T13:02:25Z</dcterms:created>
  <dcterms:modified xsi:type="dcterms:W3CDTF">2011-06-30T18:35:58Z</dcterms:modified>
</cp:coreProperties>
</file>